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96" r:id="rId5"/>
  </p:sldMasterIdLst>
  <p:notesMasterIdLst>
    <p:notesMasterId r:id="rId26"/>
  </p:notesMasterIdLst>
  <p:handoutMasterIdLst>
    <p:handoutMasterId r:id="rId27"/>
  </p:handoutMasterIdLst>
  <p:sldIdLst>
    <p:sldId id="2701" r:id="rId6"/>
    <p:sldId id="2702" r:id="rId7"/>
    <p:sldId id="272" r:id="rId8"/>
    <p:sldId id="2725" r:id="rId9"/>
    <p:sldId id="2737" r:id="rId10"/>
    <p:sldId id="2687" r:id="rId11"/>
    <p:sldId id="323" r:id="rId12"/>
    <p:sldId id="2726" r:id="rId13"/>
    <p:sldId id="2729" r:id="rId14"/>
    <p:sldId id="2734" r:id="rId15"/>
    <p:sldId id="2735" r:id="rId16"/>
    <p:sldId id="2736" r:id="rId17"/>
    <p:sldId id="2688" r:id="rId18"/>
    <p:sldId id="2733" r:id="rId19"/>
    <p:sldId id="1563" r:id="rId20"/>
    <p:sldId id="1692" r:id="rId21"/>
    <p:sldId id="1529" r:id="rId22"/>
    <p:sldId id="335" r:id="rId23"/>
    <p:sldId id="2652" r:id="rId24"/>
    <p:sldId id="259" r:id="rId25"/>
  </p:sldIdLst>
  <p:sldSz cx="12192000" cy="6858000"/>
  <p:notesSz cx="6807200" cy="99393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幸儒" initials="李幸儒" lastIdx="3" clrIdx="0">
    <p:extLst>
      <p:ext uri="{19B8F6BF-5375-455C-9EA6-DF929625EA0E}">
        <p15:presenceInfo xmlns:p15="http://schemas.microsoft.com/office/powerpoint/2012/main" userId="S-1-5-21-2208737674-663605868-1731283872-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9F49"/>
    <a:srgbClr val="3A876B"/>
    <a:srgbClr val="A2CB8F"/>
    <a:srgbClr val="6EAAE0"/>
    <a:srgbClr val="32765E"/>
    <a:srgbClr val="90B141"/>
    <a:srgbClr val="FFC9A7"/>
    <a:srgbClr val="487335"/>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478" autoAdjust="0"/>
  </p:normalViewPr>
  <p:slideViewPr>
    <p:cSldViewPr snapToGrid="0" snapToObjects="1">
      <p:cViewPr varScale="1">
        <p:scale>
          <a:sx n="59" d="100"/>
          <a:sy n="59" d="100"/>
        </p:scale>
        <p:origin x="816" y="60"/>
      </p:cViewPr>
      <p:guideLst>
        <p:guide orient="horz" pos="2160"/>
        <p:guide pos="3840"/>
      </p:guideLst>
    </p:cSldViewPr>
  </p:slideViewPr>
  <p:outlineViewPr>
    <p:cViewPr>
      <p:scale>
        <a:sx n="33" d="100"/>
        <a:sy n="33" d="100"/>
      </p:scale>
      <p:origin x="0" y="148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銷售</c:v>
                </c:pt>
              </c:strCache>
            </c:strRef>
          </c:tx>
          <c:explosion val="8"/>
          <c:dPt>
            <c:idx val="0"/>
            <c:bubble3D val="0"/>
            <c:spPr>
              <a:solidFill>
                <a:srgbClr val="FFC9A7"/>
              </a:solidFill>
              <a:ln w="19050">
                <a:solidFill>
                  <a:schemeClr val="lt1"/>
                </a:solidFill>
              </a:ln>
              <a:effectLst/>
            </c:spPr>
            <c:extLst>
              <c:ext xmlns:c16="http://schemas.microsoft.com/office/drawing/2014/chart" uri="{C3380CC4-5D6E-409C-BE32-E72D297353CC}">
                <c16:uniqueId val="{00000001-57C9-442E-BBD9-9BCA3E1303E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7C9-442E-BBD9-9BCA3E1303E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7C9-442E-BBD9-9BCA3E1303E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7C9-442E-BBD9-9BCA3E1303E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7C9-442E-BBD9-9BCA3E1303E5}"/>
              </c:ext>
            </c:extLst>
          </c:dPt>
          <c:dPt>
            <c:idx val="5"/>
            <c:bubble3D val="0"/>
            <c:spPr>
              <a:solidFill>
                <a:srgbClr val="6EAAE0"/>
              </a:solidFill>
              <a:ln w="19050">
                <a:solidFill>
                  <a:schemeClr val="lt1"/>
                </a:solidFill>
              </a:ln>
              <a:effectLst/>
            </c:spPr>
            <c:extLst>
              <c:ext xmlns:c16="http://schemas.microsoft.com/office/drawing/2014/chart" uri="{C3380CC4-5D6E-409C-BE32-E72D297353CC}">
                <c16:uniqueId val="{0000000B-57C9-442E-BBD9-9BCA3E1303E5}"/>
              </c:ext>
            </c:extLst>
          </c:dPt>
          <c:dPt>
            <c:idx val="6"/>
            <c:bubble3D val="0"/>
            <c:spPr>
              <a:solidFill>
                <a:srgbClr val="A2CB8F"/>
              </a:solidFill>
              <a:ln w="19050">
                <a:solidFill>
                  <a:schemeClr val="lt1"/>
                </a:solidFill>
              </a:ln>
              <a:effectLst/>
            </c:spPr>
            <c:extLst>
              <c:ext xmlns:c16="http://schemas.microsoft.com/office/drawing/2014/chart" uri="{C3380CC4-5D6E-409C-BE32-E72D297353CC}">
                <c16:uniqueId val="{0000000D-57C9-442E-BBD9-9BCA3E1303E5}"/>
              </c:ext>
            </c:extLst>
          </c:dPt>
          <c:dPt>
            <c:idx val="7"/>
            <c:bubble3D val="0"/>
            <c:spPr>
              <a:solidFill>
                <a:srgbClr val="F59F49"/>
              </a:solidFill>
              <a:ln w="19050">
                <a:solidFill>
                  <a:schemeClr val="lt1"/>
                </a:solidFill>
              </a:ln>
              <a:effectLst/>
            </c:spPr>
            <c:extLst>
              <c:ext xmlns:c16="http://schemas.microsoft.com/office/drawing/2014/chart" uri="{C3380CC4-5D6E-409C-BE32-E72D297353CC}">
                <c16:uniqueId val="{0000000F-57C9-442E-BBD9-9BCA3E1303E5}"/>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57C9-442E-BBD9-9BCA3E1303E5}"/>
              </c:ext>
            </c:extLst>
          </c:dPt>
          <c:dPt>
            <c:idx val="9"/>
            <c:bubble3D val="0"/>
            <c:spPr>
              <a:solidFill>
                <a:srgbClr val="90B141"/>
              </a:solidFill>
              <a:ln w="19050">
                <a:solidFill>
                  <a:schemeClr val="lt1"/>
                </a:solidFill>
              </a:ln>
              <a:effectLst/>
            </c:spPr>
            <c:extLst>
              <c:ext xmlns:c16="http://schemas.microsoft.com/office/drawing/2014/chart" uri="{C3380CC4-5D6E-409C-BE32-E72D297353CC}">
                <c16:uniqueId val="{00000013-57C9-442E-BBD9-9BCA3E1303E5}"/>
              </c:ext>
            </c:extLst>
          </c:dPt>
          <c:cat>
            <c:strRef>
              <c:f>工作表1!$A$2:$A$11</c:f>
              <c:strCache>
                <c:ptCount val="4"/>
                <c:pt idx="0">
                  <c:v>第一季</c:v>
                </c:pt>
                <c:pt idx="1">
                  <c:v>第二季</c:v>
                </c:pt>
                <c:pt idx="2">
                  <c:v>第三季</c:v>
                </c:pt>
                <c:pt idx="3">
                  <c:v>第四季</c:v>
                </c:pt>
              </c:strCache>
            </c:strRef>
          </c:cat>
          <c:val>
            <c:numRef>
              <c:f>工作表1!$B$2:$B$11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7C9-442E-BBD9-9BCA3E1303E5}"/>
            </c:ext>
          </c:extLst>
        </c:ser>
        <c:dLbls>
          <c:showLegendKey val="0"/>
          <c:showVal val="0"/>
          <c:showCatName val="0"/>
          <c:showSerName val="0"/>
          <c:showPercent val="0"/>
          <c:showBubbleSize val="0"/>
          <c:showLeaderLines val="1"/>
        </c:dLbls>
        <c:firstSliceAng val="0"/>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0"/>
      </a:schemeClr>
    </a:solidFill>
    <a:ln w="9525" cap="flat" cmpd="sng" algn="ctr">
      <a:no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9492C746-D025-3048-A2A0-1CEF34044A7F}" type="datetimeFigureOut">
              <a:rPr lang="it-IT" smtClean="0"/>
              <a:pPr/>
              <a:t>21/07/2023</a:t>
            </a:fld>
            <a:endParaRPr lang="it-IT"/>
          </a:p>
        </p:txBody>
      </p:sp>
      <p:sp>
        <p:nvSpPr>
          <p:cNvPr id="4" name="Segnaposto piè di pagina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84BE91C-0114-814B-B4E7-3D06DD754805}" type="slidenum">
              <a:rPr lang="it-IT" smtClean="0"/>
              <a:pPr/>
              <a:t>‹#›</a:t>
            </a:fld>
            <a:endParaRPr lang="it-IT"/>
          </a:p>
        </p:txBody>
      </p:sp>
    </p:spTree>
    <p:extLst>
      <p:ext uri="{BB962C8B-B14F-4D97-AF65-F5344CB8AC3E}">
        <p14:creationId xmlns:p14="http://schemas.microsoft.com/office/powerpoint/2010/main" val="1434954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21FF845-F841-2E40-B4DA-ECB4E13EA310}" type="datetimeFigureOut">
              <a:rPr lang="it-IT" smtClean="0"/>
              <a:pPr/>
              <a:t>21/07/2023</a:t>
            </a:fld>
            <a:endParaRPr lang="it-IT"/>
          </a:p>
        </p:txBody>
      </p:sp>
      <p:sp>
        <p:nvSpPr>
          <p:cNvPr id="4" name="Segnaposto immagine diapositiva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DAD2D25-6184-9849-8208-D9763C64A4A8}" type="slidenum">
              <a:rPr lang="it-IT" smtClean="0"/>
              <a:pPr/>
              <a:t>‹#›</a:t>
            </a:fld>
            <a:endParaRPr lang="it-IT"/>
          </a:p>
        </p:txBody>
      </p:sp>
    </p:spTree>
    <p:extLst>
      <p:ext uri="{BB962C8B-B14F-4D97-AF65-F5344CB8AC3E}">
        <p14:creationId xmlns:p14="http://schemas.microsoft.com/office/powerpoint/2010/main" val="3407353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DAD2D25-6184-9849-8208-D9763C64A4A8}"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AD2D25-6184-9849-8208-D9763C64A4A8}" type="slidenum">
              <a:rPr lang="it-IT" smtClean="0"/>
              <a:pPr/>
              <a:t>20</a:t>
            </a:fld>
            <a:endParaRPr lang="it-IT"/>
          </a:p>
        </p:txBody>
      </p:sp>
    </p:spTree>
    <p:extLst>
      <p:ext uri="{BB962C8B-B14F-4D97-AF65-F5344CB8AC3E}">
        <p14:creationId xmlns:p14="http://schemas.microsoft.com/office/powerpoint/2010/main" val="332763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afa89d13c_0_13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5afa89d13c_0_13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12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963617-2915-4117-8839-54F070DCFC66}" type="slidenum">
              <a:rPr lang="it-IT" smtClean="0"/>
              <a:t>4</a:t>
            </a:fld>
            <a:endParaRPr lang="it-IT"/>
          </a:p>
        </p:txBody>
      </p:sp>
    </p:spTree>
    <p:extLst>
      <p:ext uri="{BB962C8B-B14F-4D97-AF65-F5344CB8AC3E}">
        <p14:creationId xmlns:p14="http://schemas.microsoft.com/office/powerpoint/2010/main" val="41617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afa89d13c_0_13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5afa89d13c_0_13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683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afa89d13c_0_13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5afa89d13c_0_13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36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075" y="746125"/>
            <a:ext cx="6623050" cy="3725863"/>
          </a:xfrm>
        </p:spPr>
      </p:sp>
      <p:sp>
        <p:nvSpPr>
          <p:cNvPr id="3" name="備忘稿版面配置區 2"/>
          <p:cNvSpPr>
            <a:spLocks noGrp="1"/>
          </p:cNvSpPr>
          <p:nvPr>
            <p:ph type="body" idx="1"/>
          </p:nvPr>
        </p:nvSpPr>
        <p:spPr/>
        <p:txBody>
          <a:bodyPr/>
          <a:lstStyle/>
          <a:p>
            <a:pPr indent="152400"/>
            <a:endParaRPr lang="zh-TW" altLang="en-US" dirty="0"/>
          </a:p>
        </p:txBody>
      </p:sp>
      <p:sp>
        <p:nvSpPr>
          <p:cNvPr id="4" name="投影片編號版面配置區 3"/>
          <p:cNvSpPr>
            <a:spLocks noGrp="1"/>
          </p:cNvSpPr>
          <p:nvPr>
            <p:ph type="sldNum" sz="quarter" idx="5"/>
          </p:nvPr>
        </p:nvSpPr>
        <p:spPr/>
        <p:txBody>
          <a:bodyPr/>
          <a:lstStyle/>
          <a:p>
            <a:fld id="{DDAD2D25-6184-9849-8208-D9763C64A4A8}" type="slidenum">
              <a:rPr lang="it-IT" smtClean="0"/>
              <a:pPr/>
              <a:t>14</a:t>
            </a:fld>
            <a:endParaRPr lang="it-IT"/>
          </a:p>
        </p:txBody>
      </p:sp>
    </p:spTree>
    <p:extLst>
      <p:ext uri="{BB962C8B-B14F-4D97-AF65-F5344CB8AC3E}">
        <p14:creationId xmlns:p14="http://schemas.microsoft.com/office/powerpoint/2010/main" val="326189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afa89d13c_0_13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5afa89d13c_0_13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042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DAD2D25-6184-9849-8208-D9763C64A4A8}" type="slidenum">
              <a:rPr lang="it-IT" smtClean="0"/>
              <a:pPr/>
              <a:t>16</a:t>
            </a:fld>
            <a:endParaRPr lang="it-IT"/>
          </a:p>
        </p:txBody>
      </p:sp>
    </p:spTree>
    <p:extLst>
      <p:ext uri="{BB962C8B-B14F-4D97-AF65-F5344CB8AC3E}">
        <p14:creationId xmlns:p14="http://schemas.microsoft.com/office/powerpoint/2010/main" val="203748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7963617-2915-4117-8839-54F070DCFC66}" type="slidenum">
              <a:rPr lang="it-IT" smtClean="0"/>
              <a:t>17</a:t>
            </a:fld>
            <a:endParaRPr lang="it-IT"/>
          </a:p>
        </p:txBody>
      </p:sp>
    </p:spTree>
    <p:extLst>
      <p:ext uri="{BB962C8B-B14F-4D97-AF65-F5344CB8AC3E}">
        <p14:creationId xmlns:p14="http://schemas.microsoft.com/office/powerpoint/2010/main" val="3913856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pic>
        <p:nvPicPr>
          <p:cNvPr id="12" name="sfondo 1.jpg"/>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0716"/>
            <a:ext cx="12230100" cy="6879431"/>
          </a:xfrm>
          <a:prstGeom prst="rect">
            <a:avLst/>
          </a:prstGeom>
          <a:ln w="12700">
            <a:miter lim="400000"/>
          </a:ln>
        </p:spPr>
      </p:pic>
      <p:pic>
        <p:nvPicPr>
          <p:cNvPr id="13" name="Immagine" descr="Immagine"/>
          <p:cNvPicPr>
            <a:picLocks noChangeAspect="1"/>
          </p:cNvPicPr>
          <p:nvPr/>
        </p:nvPicPr>
        <p:blipFill>
          <a:blip r:embed="rId3"/>
          <a:stretch>
            <a:fillRect/>
          </a:stretch>
        </p:blipFill>
        <p:spPr>
          <a:xfrm>
            <a:off x="7250700" y="5102107"/>
            <a:ext cx="1701467" cy="762000"/>
          </a:xfrm>
          <a:prstGeom prst="rect">
            <a:avLst/>
          </a:prstGeom>
          <a:ln w="12700">
            <a:miter lim="400000"/>
          </a:ln>
        </p:spPr>
      </p:pic>
      <p:sp>
        <p:nvSpPr>
          <p:cNvPr id="2" name="Rectangle 1">
            <a:extLst>
              <a:ext uri="{FF2B5EF4-FFF2-40B4-BE49-F238E27FC236}">
                <a16:creationId xmlns:a16="http://schemas.microsoft.com/office/drawing/2014/main" id="{F21456CD-6809-F5C2-AA1C-73CAAF2AB78C}"/>
              </a:ext>
            </a:extLst>
          </p:cNvPr>
          <p:cNvSpPr/>
          <p:nvPr userDrawn="1"/>
        </p:nvSpPr>
        <p:spPr>
          <a:xfrm>
            <a:off x="7250165" y="3498999"/>
            <a:ext cx="1702001" cy="72000"/>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7" tIns="81277" rIns="81277" bIns="81277" numCol="1" spcCol="38100" rtlCol="0" anchor="ctr">
            <a:spAutoFit/>
          </a:bodyPr>
          <a:lstStyle/>
          <a:p>
            <a:pPr marL="0" marR="0" indent="0" algn="l" defTabSz="81278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accent1"/>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5FD7CEB5-7514-E67F-2CDD-65C7672B20AA}"/>
              </a:ext>
            </a:extLst>
          </p:cNvPr>
          <p:cNvSpPr/>
          <p:nvPr userDrawn="1"/>
        </p:nvSpPr>
        <p:spPr>
          <a:xfrm>
            <a:off x="8654199" y="3498999"/>
            <a:ext cx="3060000" cy="72000"/>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7" tIns="81277" rIns="81277" bIns="81277" numCol="1" spcCol="38100" rtlCol="0" anchor="ctr">
            <a:spAutoFit/>
          </a:bodyPr>
          <a:lstStyle/>
          <a:p>
            <a:pPr marL="0" marR="0" indent="0" algn="l" defTabSz="81278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accent1"/>
              </a:solidFill>
              <a:effectLst/>
              <a:uFillTx/>
              <a:latin typeface="+mj-lt"/>
              <a:ea typeface="+mj-ea"/>
              <a:cs typeface="+mj-cs"/>
              <a:sym typeface="Calibri"/>
            </a:endParaRPr>
          </a:p>
        </p:txBody>
      </p:sp>
    </p:spTree>
    <p:extLst>
      <p:ext uri="{BB962C8B-B14F-4D97-AF65-F5344CB8AC3E}">
        <p14:creationId xmlns:p14="http://schemas.microsoft.com/office/powerpoint/2010/main" val="1641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2314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09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43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398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91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C81864-D7EC-F02F-1C49-5B7658DA568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BD27D2-3EFB-D299-CA9D-544ADBA58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DD17228-C3E2-E90A-01C0-4C7E1B3B40AC}"/>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5" name="頁尾版面配置區 4">
            <a:extLst>
              <a:ext uri="{FF2B5EF4-FFF2-40B4-BE49-F238E27FC236}">
                <a16:creationId xmlns:a16="http://schemas.microsoft.com/office/drawing/2014/main" id="{11AA8DC1-BA71-BF00-97D9-358714A93EE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7832186-E720-10E2-3AA3-DFED3170F3D0}"/>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3187179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2420A8-BB8E-4212-E7FC-017ED58AB6A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E977412-B3DA-0A80-AD57-7198436B4A5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C93645D-01E6-B182-D11C-A1BF6498B753}"/>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5" name="頁尾版面配置區 4">
            <a:extLst>
              <a:ext uri="{FF2B5EF4-FFF2-40B4-BE49-F238E27FC236}">
                <a16:creationId xmlns:a16="http://schemas.microsoft.com/office/drawing/2014/main" id="{4924267C-EB67-F8BF-A5F6-150061615B8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6152CF1-1A41-7BD9-A0FD-7D2A3B95D2A7}"/>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290425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1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641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97226C-8A87-D6A0-8A80-53CC727A12A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9733E4F-F5A5-5516-FFCB-6996139F2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3A9C69A-D151-68F5-7CBC-587C7D64A871}"/>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5" name="頁尾版面配置區 4">
            <a:extLst>
              <a:ext uri="{FF2B5EF4-FFF2-40B4-BE49-F238E27FC236}">
                <a16:creationId xmlns:a16="http://schemas.microsoft.com/office/drawing/2014/main" id="{239FC410-970F-01FD-37DE-419289B6D6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21B104-29A3-B469-2B77-E2366D2A933A}"/>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26736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841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860484-C0FD-B0B4-8A03-FDF417B0EDB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CE86248-C416-421B-C738-F31220A013B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1919BDB-8B36-CE96-354E-567F3B58A55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2E4BA3E-7777-12C3-844E-5692E137BCB0}"/>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6" name="頁尾版面配置區 5">
            <a:extLst>
              <a:ext uri="{FF2B5EF4-FFF2-40B4-BE49-F238E27FC236}">
                <a16:creationId xmlns:a16="http://schemas.microsoft.com/office/drawing/2014/main" id="{90F150AD-96E9-6E75-2ABC-57FE76F6077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43D3E2-1A2E-048A-89BD-1425EEA73EC3}"/>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31443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6521D2-FEDF-412C-DA02-1525D61838C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C508A63-E82A-D763-E973-41563F0D8C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FAF23DA-CA97-66FB-EA7B-8022812B2D6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D269D1F-58C4-C20E-4EE4-12F06F155E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FE95813-D88B-152A-86EE-BFF9D5BDFC7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BDBAC7E-0295-07CE-2CFB-AEDDD11FD145}"/>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8" name="頁尾版面配置區 7">
            <a:extLst>
              <a:ext uri="{FF2B5EF4-FFF2-40B4-BE49-F238E27FC236}">
                <a16:creationId xmlns:a16="http://schemas.microsoft.com/office/drawing/2014/main" id="{03FC9FA0-0C21-94FF-57DD-18ED31D1F65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1EF45EF5-3CCA-EB48-B6E2-6ECE38212498}"/>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286473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C930D2-9E80-6105-EB95-282275B6A14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2669438-C248-7BCF-D96D-531DAFC30F8C}"/>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4" name="頁尾版面配置區 3">
            <a:extLst>
              <a:ext uri="{FF2B5EF4-FFF2-40B4-BE49-F238E27FC236}">
                <a16:creationId xmlns:a16="http://schemas.microsoft.com/office/drawing/2014/main" id="{DD22832D-05B0-52B1-E474-A518E1145C7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0A7FE57-E560-17BD-1431-10C3E6C2B072}"/>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136133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60A10F8-6D0E-DDC3-307B-6FA257E60A6B}"/>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3" name="頁尾版面配置區 2">
            <a:extLst>
              <a:ext uri="{FF2B5EF4-FFF2-40B4-BE49-F238E27FC236}">
                <a16:creationId xmlns:a16="http://schemas.microsoft.com/office/drawing/2014/main" id="{12F53422-B356-FAA9-80A5-D786B9E439A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D77DB51-A641-9934-ACC4-F2E5BE259275}"/>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261776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A3B346-6606-7DEA-D5A5-2547C3782AB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B338AC8-197D-7FE5-F4C8-2B513849D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4641EAAC-7278-D0BC-70F0-A7493ABC6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8836137-A9BF-F709-C81C-4ABFA8B9525A}"/>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6" name="頁尾版面配置區 5">
            <a:extLst>
              <a:ext uri="{FF2B5EF4-FFF2-40B4-BE49-F238E27FC236}">
                <a16:creationId xmlns:a16="http://schemas.microsoft.com/office/drawing/2014/main" id="{5A01783B-3B2A-F89A-8679-32A1EE2356A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5FDDD1D-0426-9C9B-16AF-2ED7A3C0F150}"/>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1451020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7B281F-C9F2-2D47-D414-FD84F5DA85C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8DA89D7-4710-E1E9-9B3A-B8AA85116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EEF5318-A137-7BAE-C644-FED43F4D8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47113FB-03EF-B878-0F53-35D84744AA34}"/>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6" name="頁尾版面配置區 5">
            <a:extLst>
              <a:ext uri="{FF2B5EF4-FFF2-40B4-BE49-F238E27FC236}">
                <a16:creationId xmlns:a16="http://schemas.microsoft.com/office/drawing/2014/main" id="{5490A22E-F560-AD6E-5D6F-E7AD2BD9181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5201B9D-FD3F-4A9A-1282-D04872F3007D}"/>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1324621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1043F9-0878-FB28-0309-6754156D03F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53B7E93-7EA6-BC7C-CACA-E5C9485E271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32542DD-A86E-1115-61C5-B2448E5B2440}"/>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5" name="頁尾版面配置區 4">
            <a:extLst>
              <a:ext uri="{FF2B5EF4-FFF2-40B4-BE49-F238E27FC236}">
                <a16:creationId xmlns:a16="http://schemas.microsoft.com/office/drawing/2014/main" id="{14C0041B-F24F-EE43-1F68-E61F17A2F13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502FC8-B128-0FF4-D20C-2206E5EF5DEF}"/>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924678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CEE62BB-C806-6CA7-BA45-66B360B740A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92E70B5-01E2-752E-C1D4-8FB8E530020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B70B08-C3CB-1A39-245E-1AC57A60E24A}"/>
              </a:ext>
            </a:extLst>
          </p:cNvPr>
          <p:cNvSpPr>
            <a:spLocks noGrp="1"/>
          </p:cNvSpPr>
          <p:nvPr>
            <p:ph type="dt" sz="half" idx="10"/>
          </p:nvPr>
        </p:nvSpPr>
        <p:spPr/>
        <p:txBody>
          <a:bodyPr/>
          <a:lstStyle/>
          <a:p>
            <a:fld id="{41756927-7B11-4F55-AC99-916298F388E8}" type="datetimeFigureOut">
              <a:rPr lang="zh-TW" altLang="en-US" smtClean="0"/>
              <a:t>2023/7/21</a:t>
            </a:fld>
            <a:endParaRPr lang="zh-TW" altLang="en-US"/>
          </a:p>
        </p:txBody>
      </p:sp>
      <p:sp>
        <p:nvSpPr>
          <p:cNvPr id="5" name="頁尾版面配置區 4">
            <a:extLst>
              <a:ext uri="{FF2B5EF4-FFF2-40B4-BE49-F238E27FC236}">
                <a16:creationId xmlns:a16="http://schemas.microsoft.com/office/drawing/2014/main" id="{203CFAFE-425D-66A0-AC43-A9824A26E6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F4139D-100D-CF93-6EA5-1BF0FEF33AAC}"/>
              </a:ext>
            </a:extLst>
          </p:cNvPr>
          <p:cNvSpPr>
            <a:spLocks noGrp="1"/>
          </p:cNvSpPr>
          <p:nvPr>
            <p:ph type="sldNum" sz="quarter" idx="12"/>
          </p:nvPr>
        </p:nvSpPr>
        <p:spPr/>
        <p:txBody>
          <a:body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109295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0D3346-24BF-B0C5-6F0A-CE8BDF407942}"/>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143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B2AC88-323D-CBE9-9922-CC215F2ACD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8776"/>
            <a:ext cx="12192000" cy="36618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descr="Immagine">
            <a:extLst>
              <a:ext uri="{FF2B5EF4-FFF2-40B4-BE49-F238E27FC236}">
                <a16:creationId xmlns:a16="http://schemas.microsoft.com/office/drawing/2014/main" id="{778E37CD-33C1-59F9-C0F6-FB58E977C9F2}"/>
              </a:ext>
            </a:extLst>
          </p:cNvPr>
          <p:cNvPicPr>
            <a:picLocks noChangeAspect="1"/>
          </p:cNvPicPr>
          <p:nvPr userDrawn="1"/>
        </p:nvPicPr>
        <p:blipFill>
          <a:blip r:embed="rId3"/>
          <a:stretch>
            <a:fillRect/>
          </a:stretch>
        </p:blipFill>
        <p:spPr>
          <a:xfrm>
            <a:off x="10932667" y="6036333"/>
            <a:ext cx="850736" cy="381003"/>
          </a:xfrm>
          <a:prstGeom prst="rect">
            <a:avLst/>
          </a:prstGeom>
          <a:ln w="12700">
            <a:miter lim="400000"/>
          </a:ln>
        </p:spPr>
      </p:pic>
      <p:sp>
        <p:nvSpPr>
          <p:cNvPr id="2" name="投影片編號版面配置區 3">
            <a:extLst>
              <a:ext uri="{FF2B5EF4-FFF2-40B4-BE49-F238E27FC236}">
                <a16:creationId xmlns:a16="http://schemas.microsoft.com/office/drawing/2014/main" id="{70633A61-E455-5DBF-73FF-4EFC333AB4E1}"/>
              </a:ext>
            </a:extLst>
          </p:cNvPr>
          <p:cNvSpPr>
            <a:spLocks noGrp="1"/>
          </p:cNvSpPr>
          <p:nvPr>
            <p:ph type="sldNum" sz="quarter" idx="4"/>
          </p:nvPr>
        </p:nvSpPr>
        <p:spPr>
          <a:xfrm>
            <a:off x="143435" y="6409829"/>
            <a:ext cx="417127" cy="273844"/>
          </a:xfrm>
          <a:prstGeom prst="rect">
            <a:avLst/>
          </a:prstGeom>
        </p:spPr>
        <p:txBody>
          <a:bodyPr/>
          <a:lstStyle>
            <a:lvl1pPr>
              <a:defRPr sz="900">
                <a:solidFill>
                  <a:schemeClr val="accent1">
                    <a:lumMod val="75000"/>
                  </a:schemeClr>
                </a:solidFill>
                <a:latin typeface="Arial" panose="020B0604020202020204" pitchFamily="34" charset="0"/>
                <a:ea typeface="微軟正黑體" panose="020B0604030504040204" pitchFamily="34" charset="-120"/>
                <a:cs typeface="Arial" panose="020B0604020202020204" pitchFamily="34" charset="0"/>
              </a:defRPr>
            </a:lvl1pPr>
          </a:lstStyle>
          <a:p>
            <a:fld id="{A9C35900-AB54-B548-BC7B-89E2AACD9446}" type="slidenum">
              <a:rPr lang="it-IT" smtClean="0"/>
              <a:pPr/>
              <a:t>‹#›</a:t>
            </a:fld>
            <a:endParaRPr lang="it-IT"/>
          </a:p>
        </p:txBody>
      </p:sp>
      <p:sp>
        <p:nvSpPr>
          <p:cNvPr id="3" name="頁尾版面配置區 2">
            <a:extLst>
              <a:ext uri="{FF2B5EF4-FFF2-40B4-BE49-F238E27FC236}">
                <a16:creationId xmlns:a16="http://schemas.microsoft.com/office/drawing/2014/main" id="{20F92E0B-CAFA-AA9F-2556-642EC56107A8}"/>
              </a:ext>
            </a:extLst>
          </p:cNvPr>
          <p:cNvSpPr>
            <a:spLocks noGrp="1"/>
          </p:cNvSpPr>
          <p:nvPr>
            <p:ph type="ftr" sz="quarter" idx="3"/>
          </p:nvPr>
        </p:nvSpPr>
        <p:spPr>
          <a:xfrm>
            <a:off x="770313" y="6404711"/>
            <a:ext cx="2760330" cy="273844"/>
          </a:xfrm>
          <a:prstGeom prst="rect">
            <a:avLst/>
          </a:prstGeom>
        </p:spPr>
        <p:txBody>
          <a:bodyPr/>
          <a:lstStyle>
            <a:lvl1pPr>
              <a:defRPr sz="900">
                <a:solidFill>
                  <a:schemeClr val="accent1">
                    <a:lumMod val="75000"/>
                  </a:schemeClr>
                </a:solidFill>
                <a:latin typeface="Arial" panose="020B0604020202020204" pitchFamily="34" charset="0"/>
                <a:ea typeface="微軟正黑體" panose="020B0604030504040204" pitchFamily="34" charset="-120"/>
                <a:cs typeface="Arial" panose="020B0604020202020204" pitchFamily="34" charset="0"/>
              </a:defRPr>
            </a:lvl1pPr>
          </a:lstStyle>
          <a:p>
            <a:r>
              <a:rPr lang="en-US" altLang="zh-TW"/>
              <a:t>©2022•</a:t>
            </a:r>
            <a:r>
              <a:rPr lang="zh-TW" altLang="en-US"/>
              <a:t>李幸儒 </a:t>
            </a:r>
            <a:r>
              <a:rPr lang="en-US" altLang="zh-TW"/>
              <a:t>• </a:t>
            </a:r>
            <a:r>
              <a:rPr lang="it-IT"/>
              <a:t>G.Lee@crif.com</a:t>
            </a:r>
            <a:endParaRPr lang="it-IT" dirty="0"/>
          </a:p>
        </p:txBody>
      </p:sp>
    </p:spTree>
    <p:extLst>
      <p:ext uri="{BB962C8B-B14F-4D97-AF65-F5344CB8AC3E}">
        <p14:creationId xmlns:p14="http://schemas.microsoft.com/office/powerpoint/2010/main" val="241771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Final">
    <p:spTree>
      <p:nvGrpSpPr>
        <p:cNvPr id="1" name=""/>
        <p:cNvGrpSpPr/>
        <p:nvPr/>
      </p:nvGrpSpPr>
      <p:grpSpPr>
        <a:xfrm>
          <a:off x="0" y="0"/>
          <a:ext cx="0" cy="0"/>
          <a:chOff x="0" y="0"/>
          <a:chExt cx="0" cy="0"/>
        </a:xfrm>
      </p:grpSpPr>
      <p:sp>
        <p:nvSpPr>
          <p:cNvPr id="62" name="Rettangolo"/>
          <p:cNvSpPr/>
          <p:nvPr/>
        </p:nvSpPr>
        <p:spPr>
          <a:xfrm>
            <a:off x="0" y="0"/>
            <a:ext cx="12192000" cy="6858000"/>
          </a:xfrm>
          <a:prstGeom prst="rect">
            <a:avLst/>
          </a:prstGeom>
          <a:solidFill>
            <a:srgbClr val="EE7D10"/>
          </a:solidFill>
          <a:ln w="12700">
            <a:miter lim="400000"/>
          </a:ln>
        </p:spPr>
        <p:txBody>
          <a:bodyPr lIns="60959" tIns="60959" rIns="60959" bIns="60959" anchor="ctr"/>
          <a:lstStyle/>
          <a:p>
            <a:pPr algn="ctr" defTabSz="821510">
              <a:defRPr sz="3000">
                <a:solidFill>
                  <a:srgbClr val="FFFFFF"/>
                </a:solidFill>
                <a:latin typeface="Helvetica 65 Medium"/>
                <a:ea typeface="Helvetica 65 Medium"/>
                <a:cs typeface="Helvetica 65 Medium"/>
                <a:sym typeface="Helvetica 65 Medium"/>
              </a:defRPr>
            </a:pPr>
            <a:endParaRPr sz="3000" dirty="0"/>
          </a:p>
        </p:txBody>
      </p:sp>
      <p:pic>
        <p:nvPicPr>
          <p:cNvPr id="63" name="Immagine" descr="Immagine"/>
          <p:cNvPicPr>
            <a:picLocks noChangeAspect="1"/>
          </p:cNvPicPr>
          <p:nvPr/>
        </p:nvPicPr>
        <p:blipFill>
          <a:blip r:embed="rId2"/>
          <a:stretch>
            <a:fillRect/>
          </a:stretch>
        </p:blipFill>
        <p:spPr>
          <a:xfrm>
            <a:off x="841543" y="540836"/>
            <a:ext cx="1701464" cy="762000"/>
          </a:xfrm>
          <a:prstGeom prst="rect">
            <a:avLst/>
          </a:prstGeom>
          <a:ln w="12700">
            <a:miter lim="400000"/>
          </a:ln>
        </p:spPr>
      </p:pic>
      <p:sp>
        <p:nvSpPr>
          <p:cNvPr id="65" name="Titolo Testo"/>
          <p:cNvSpPr txBox="1">
            <a:spLocks noGrp="1"/>
          </p:cNvSpPr>
          <p:nvPr>
            <p:ph type="title" hasCustomPrompt="1"/>
          </p:nvPr>
        </p:nvSpPr>
        <p:spPr>
          <a:xfrm>
            <a:off x="847723" y="2760537"/>
            <a:ext cx="6086477" cy="102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8" tIns="60958" rIns="60958" bIns="60958" anchor="ctr">
            <a:noAutofit/>
          </a:bodyPr>
          <a:lstStyle>
            <a:lvl1pPr marL="0" marR="0" indent="0" algn="l" defTabSz="457200" rtl="0" eaLnBrk="1" latinLnBrk="0" hangingPunct="1">
              <a:lnSpc>
                <a:spcPct val="100000"/>
              </a:lnSpc>
              <a:spcBef>
                <a:spcPts val="0"/>
              </a:spcBef>
              <a:spcAft>
                <a:spcPts val="0"/>
              </a:spcAft>
              <a:buClrTx/>
              <a:buSzTx/>
              <a:buFontTx/>
              <a:buNone/>
              <a:tabLst/>
              <a:defRPr sz="6600" b="0" i="0" u="none" strike="noStrike" cap="none" spc="0" baseline="0">
                <a:solidFill>
                  <a:schemeClr val="bg1"/>
                </a:solidFill>
                <a:uFillTx/>
                <a:latin typeface="Arial" panose="020B0604020202020204" pitchFamily="34" charset="0"/>
                <a:ea typeface="+mj-ea"/>
                <a:cs typeface="Arial" panose="020B0604020202020204" pitchFamily="34"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1575" b="1" i="0" u="none" strike="noStrike" cap="none" spc="0" baseline="0">
                <a:solidFill>
                  <a:schemeClr val="accent1"/>
                </a:solidFill>
                <a:uFillTx/>
                <a:latin typeface="+mj-lt"/>
                <a:ea typeface="+mj-ea"/>
                <a:cs typeface="+mj-cs"/>
                <a:sym typeface="Calibri"/>
              </a:defRPr>
            </a:lvl9pPr>
          </a:lstStyle>
          <a:p>
            <a:r>
              <a:rPr lang="it-IT" dirty="0"/>
              <a:t>THANK YOU</a:t>
            </a:r>
            <a:endParaRPr dirty="0"/>
          </a:p>
        </p:txBody>
      </p:sp>
      <p:pic>
        <p:nvPicPr>
          <p:cNvPr id="3" name="Immagine 2">
            <a:extLst>
              <a:ext uri="{FF2B5EF4-FFF2-40B4-BE49-F238E27FC236}">
                <a16:creationId xmlns:a16="http://schemas.microsoft.com/office/drawing/2014/main" id="{C214D91A-A4BD-EF45-9878-53EF96967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6765" y="409075"/>
            <a:ext cx="5094832" cy="6045869"/>
          </a:xfrm>
          <a:prstGeom prst="rect">
            <a:avLst/>
          </a:prstGeom>
        </p:spPr>
      </p:pic>
    </p:spTree>
    <p:extLst>
      <p:ext uri="{BB962C8B-B14F-4D97-AF65-F5344CB8AC3E}">
        <p14:creationId xmlns:p14="http://schemas.microsoft.com/office/powerpoint/2010/main" val="343721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854BEA9-E6ED-4706-9550-8EE96CA06937}"/>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631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pertina">
    <p:bg>
      <p:bgPr>
        <a:solidFill>
          <a:srgbClr val="51A7F9"/>
        </a:solidFill>
        <a:effectLst/>
      </p:bgPr>
    </p:bg>
    <p:spTree>
      <p:nvGrpSpPr>
        <p:cNvPr id="1" name=""/>
        <p:cNvGrpSpPr/>
        <p:nvPr/>
      </p:nvGrpSpPr>
      <p:grpSpPr>
        <a:xfrm>
          <a:off x="0" y="0"/>
          <a:ext cx="0" cy="0"/>
          <a:chOff x="0" y="0"/>
          <a:chExt cx="0" cy="0"/>
        </a:xfrm>
      </p:grpSpPr>
      <p:sp>
        <p:nvSpPr>
          <p:cNvPr id="141" name="Immagine"/>
          <p:cNvSpPr>
            <a:spLocks noGrp="1"/>
          </p:cNvSpPr>
          <p:nvPr>
            <p:ph type="pic" idx="21"/>
          </p:nvPr>
        </p:nvSpPr>
        <p:spPr>
          <a:xfrm>
            <a:off x="0" y="0"/>
            <a:ext cx="12192000" cy="6858000"/>
          </a:xfrm>
          <a:prstGeom prst="rect">
            <a:avLst/>
          </a:prstGeom>
        </p:spPr>
        <p:txBody>
          <a:bodyPr lIns="91439" tIns="45719" rIns="91439" bIns="45719" anchor="t">
            <a:noAutofit/>
          </a:bodyPr>
          <a:lstStyle/>
          <a:p>
            <a:r>
              <a:rPr lang="en-US"/>
              <a:t>Click icon to add picture</a:t>
            </a:r>
            <a:endParaRPr/>
          </a:p>
        </p:txBody>
      </p:sp>
      <p:sp>
        <p:nvSpPr>
          <p:cNvPr id="142" name="Rettangolo"/>
          <p:cNvSpPr>
            <a:spLocks noGrp="1"/>
          </p:cNvSpPr>
          <p:nvPr>
            <p:ph type="body" sz="half" idx="22"/>
          </p:nvPr>
        </p:nvSpPr>
        <p:spPr>
          <a:xfrm>
            <a:off x="390971" y="395015"/>
            <a:ext cx="5705029" cy="3747108"/>
          </a:xfrm>
          <a:prstGeom prst="rect">
            <a:avLst/>
          </a:prstGeom>
          <a:solidFill>
            <a:srgbClr val="FFFFFF"/>
          </a:solidFill>
        </p:spPr>
        <p:txBody>
          <a:bodyPr lIns="71437" tIns="71437" rIns="71437" bIns="71437">
            <a:noAutofit/>
          </a:bodyPr>
          <a:lstStyle/>
          <a:p>
            <a:pPr marL="0" lvl="0" indent="0">
              <a:lnSpc>
                <a:spcPct val="110000"/>
              </a:lnSpc>
              <a:buSzTx/>
              <a:buNone/>
              <a:defRPr sz="4000" spc="0">
                <a:solidFill>
                  <a:srgbClr val="FFFFFF"/>
                </a:solidFill>
                <a:latin typeface="Helvetica"/>
                <a:ea typeface="Helvetica"/>
                <a:cs typeface="Helvetica"/>
                <a:sym typeface="Helvetica"/>
              </a:defRPr>
            </a:pPr>
            <a:r>
              <a:rPr lang="en-US"/>
              <a:t>Click to edit Master text styles</a:t>
            </a:r>
          </a:p>
        </p:txBody>
      </p:sp>
      <p:sp>
        <p:nvSpPr>
          <p:cNvPr id="143" name="Immagine"/>
          <p:cNvSpPr>
            <a:spLocks noGrp="1"/>
          </p:cNvSpPr>
          <p:nvPr>
            <p:ph type="pic" sz="quarter" idx="23"/>
          </p:nvPr>
        </p:nvSpPr>
        <p:spPr>
          <a:xfrm>
            <a:off x="11620255" y="6464300"/>
            <a:ext cx="178291" cy="177800"/>
          </a:xfrm>
          <a:prstGeom prst="rect">
            <a:avLst/>
          </a:prstGeom>
        </p:spPr>
        <p:txBody>
          <a:bodyPr lIns="91439" tIns="45719" rIns="91439" bIns="45719" anchor="t">
            <a:noAutofit/>
          </a:bodyPr>
          <a:lstStyle/>
          <a:p>
            <a:r>
              <a:rPr lang="en-US"/>
              <a:t>Click icon to add picture</a:t>
            </a:r>
            <a:endParaRPr/>
          </a:p>
        </p:txBody>
      </p:sp>
      <p:sp>
        <p:nvSpPr>
          <p:cNvPr id="144" name="A brand new Customer Experience"/>
          <p:cNvSpPr txBox="1">
            <a:spLocks noGrp="1"/>
          </p:cNvSpPr>
          <p:nvPr>
            <p:ph type="body" sz="quarter" idx="24"/>
          </p:nvPr>
        </p:nvSpPr>
        <p:spPr>
          <a:xfrm>
            <a:off x="737065" y="1995079"/>
            <a:ext cx="5052668" cy="221599"/>
          </a:xfrm>
          <a:prstGeom prst="rect">
            <a:avLst/>
          </a:prstGeom>
        </p:spPr>
        <p:txBody>
          <a:bodyPr lIns="0" tIns="0" rIns="0" bIns="0">
            <a:spAutoFit/>
          </a:bodyPr>
          <a:lstStyle>
            <a:lvl1pPr marL="0" indent="0">
              <a:lnSpc>
                <a:spcPct val="90000"/>
              </a:lnSpc>
              <a:spcBef>
                <a:spcPts val="600"/>
              </a:spcBef>
              <a:buSzTx/>
              <a:buNone/>
              <a:defRPr sz="2400" spc="0" baseline="-6250">
                <a:solidFill>
                  <a:srgbClr val="929292"/>
                </a:solidFill>
                <a:latin typeface="Helvetica"/>
                <a:ea typeface="Helvetica"/>
                <a:cs typeface="Helvetica"/>
                <a:sym typeface="Helvetica"/>
              </a:defRPr>
            </a:lvl1pPr>
          </a:lstStyle>
          <a:p>
            <a:pPr lvl="0"/>
            <a:r>
              <a:rPr lang="en-US"/>
              <a:t>Click to edit Master text styles</a:t>
            </a:r>
          </a:p>
        </p:txBody>
      </p:sp>
      <p:sp>
        <p:nvSpPr>
          <p:cNvPr id="145" name="May 2018"/>
          <p:cNvSpPr txBox="1">
            <a:spLocks noGrp="1"/>
          </p:cNvSpPr>
          <p:nvPr>
            <p:ph type="body" sz="quarter" idx="25"/>
          </p:nvPr>
        </p:nvSpPr>
        <p:spPr>
          <a:xfrm>
            <a:off x="737064" y="3477498"/>
            <a:ext cx="4902200" cy="139868"/>
          </a:xfrm>
          <a:prstGeom prst="rect">
            <a:avLst/>
          </a:prstGeom>
        </p:spPr>
        <p:txBody>
          <a:bodyPr lIns="0" tIns="0" rIns="0" bIns="0">
            <a:spAutoFit/>
          </a:bodyPr>
          <a:lstStyle>
            <a:lvl1pPr marL="0" indent="0">
              <a:lnSpc>
                <a:spcPct val="120000"/>
              </a:lnSpc>
              <a:spcBef>
                <a:spcPts val="600"/>
              </a:spcBef>
              <a:buSzTx/>
              <a:buNone/>
              <a:defRPr sz="1251" spc="0" baseline="-11999">
                <a:solidFill>
                  <a:srgbClr val="929292"/>
                </a:solidFill>
                <a:latin typeface="Helvetica"/>
                <a:ea typeface="Helvetica"/>
                <a:cs typeface="Helvetica"/>
                <a:sym typeface="Helvetica"/>
              </a:defRPr>
            </a:lvl1pPr>
          </a:lstStyle>
          <a:p>
            <a:pPr lvl="0"/>
            <a:r>
              <a:rPr lang="en-US"/>
              <a:t>Click to edit Master text styles</a:t>
            </a:r>
          </a:p>
        </p:txBody>
      </p:sp>
      <p:sp>
        <p:nvSpPr>
          <p:cNvPr id="146" name="Cliente"/>
          <p:cNvSpPr txBox="1">
            <a:spLocks noGrp="1"/>
          </p:cNvSpPr>
          <p:nvPr>
            <p:ph type="body" sz="quarter" idx="26"/>
          </p:nvPr>
        </p:nvSpPr>
        <p:spPr>
          <a:xfrm>
            <a:off x="734483" y="904755"/>
            <a:ext cx="1419192" cy="139868"/>
          </a:xfrm>
          <a:prstGeom prst="rect">
            <a:avLst/>
          </a:prstGeom>
        </p:spPr>
        <p:txBody>
          <a:bodyPr wrap="none" lIns="0" tIns="0" rIns="0" bIns="0">
            <a:spAutoFit/>
          </a:bodyPr>
          <a:lstStyle>
            <a:lvl1pPr marL="0" indent="0">
              <a:lnSpc>
                <a:spcPct val="120000"/>
              </a:lnSpc>
              <a:spcBef>
                <a:spcPts val="600"/>
              </a:spcBef>
              <a:buSzTx/>
              <a:buNone/>
              <a:defRPr sz="1251" spc="0" baseline="-11999">
                <a:solidFill>
                  <a:srgbClr val="929292"/>
                </a:solidFill>
                <a:latin typeface="Helvetica"/>
                <a:ea typeface="Helvetica"/>
                <a:cs typeface="Helvetica"/>
                <a:sym typeface="Helvetica"/>
              </a:defRPr>
            </a:lvl1pPr>
          </a:lstStyle>
          <a:p>
            <a:pPr lvl="0"/>
            <a:r>
              <a:rPr lang="en-US"/>
              <a:t>Click to edit Master text styles</a:t>
            </a:r>
          </a:p>
        </p:txBody>
      </p:sp>
      <p:sp>
        <p:nvSpPr>
          <p:cNvPr id="147" name="Immagine"/>
          <p:cNvSpPr>
            <a:spLocks noGrp="1"/>
          </p:cNvSpPr>
          <p:nvPr>
            <p:ph type="pic" sz="quarter" idx="27"/>
          </p:nvPr>
        </p:nvSpPr>
        <p:spPr>
          <a:xfrm>
            <a:off x="391905" y="6394253"/>
            <a:ext cx="698507" cy="139700"/>
          </a:xfrm>
          <a:prstGeom prst="rect">
            <a:avLst/>
          </a:prstGeom>
        </p:spPr>
        <p:txBody>
          <a:bodyPr lIns="91439" tIns="45719" rIns="91439" bIns="45719" anchor="t">
            <a:noAutofit/>
          </a:bodyPr>
          <a:lstStyle/>
          <a:p>
            <a:r>
              <a:rPr lang="en-US"/>
              <a:t>Click icon to add picture</a:t>
            </a:r>
            <a:endParaRPr/>
          </a:p>
        </p:txBody>
      </p:sp>
      <p:sp>
        <p:nvSpPr>
          <p:cNvPr id="148" name="Rettangolo"/>
          <p:cNvSpPr>
            <a:spLocks noGrp="1"/>
          </p:cNvSpPr>
          <p:nvPr>
            <p:ph type="body" sz="quarter" idx="28"/>
          </p:nvPr>
        </p:nvSpPr>
        <p:spPr>
          <a:xfrm>
            <a:off x="390973" y="4110374"/>
            <a:ext cx="5705028" cy="31751"/>
          </a:xfrm>
          <a:prstGeom prst="rect">
            <a:avLst/>
          </a:prstGeom>
          <a:solidFill>
            <a:srgbClr val="000000"/>
          </a:solidFill>
        </p:spPr>
        <p:txBody>
          <a:bodyPr lIns="71437" tIns="71437" rIns="71437" bIns="71437">
            <a:noAutofit/>
          </a:bodyPr>
          <a:lstStyle/>
          <a:p>
            <a:pPr marL="0" lvl="0" indent="0">
              <a:lnSpc>
                <a:spcPct val="110000"/>
              </a:lnSpc>
              <a:buSzTx/>
              <a:buNone/>
              <a:defRPr sz="4000" spc="0">
                <a:solidFill>
                  <a:srgbClr val="FFFFFF"/>
                </a:solidFill>
                <a:latin typeface="Helvetica"/>
                <a:ea typeface="Helvetica"/>
                <a:cs typeface="Helvetica"/>
                <a:sym typeface="Helvetica"/>
              </a:defRPr>
            </a:pPr>
            <a:r>
              <a:rPr lang="en-US"/>
              <a:t>Click to edit Master text styles</a:t>
            </a:r>
          </a:p>
        </p:txBody>
      </p:sp>
      <p:sp>
        <p:nvSpPr>
          <p:cNvPr id="149" name="Immagine"/>
          <p:cNvSpPr>
            <a:spLocks noGrp="1"/>
          </p:cNvSpPr>
          <p:nvPr>
            <p:ph type="pic" sz="quarter" idx="29"/>
          </p:nvPr>
        </p:nvSpPr>
        <p:spPr>
          <a:xfrm>
            <a:off x="10991644" y="6368439"/>
            <a:ext cx="503840" cy="503840"/>
          </a:xfrm>
          <a:prstGeom prst="rect">
            <a:avLst/>
          </a:prstGeom>
        </p:spPr>
        <p:txBody>
          <a:bodyPr lIns="91439" tIns="45719" rIns="91439" bIns="45719" anchor="t">
            <a:noAutofit/>
          </a:bodyPr>
          <a:lstStyle/>
          <a:p>
            <a:r>
              <a:rPr lang="en-US"/>
              <a:t>Click icon to add picture</a:t>
            </a:r>
            <a:endParaRPr/>
          </a:p>
        </p:txBody>
      </p:sp>
      <p:sp>
        <p:nvSpPr>
          <p:cNvPr id="150" name="Numero diapositiva"/>
          <p:cNvSpPr txBox="1">
            <a:spLocks noGrp="1"/>
          </p:cNvSpPr>
          <p:nvPr>
            <p:ph type="sldNum" sz="quarter" idx="2"/>
          </p:nvPr>
        </p:nvSpPr>
        <p:spPr>
          <a:xfrm>
            <a:off x="6091537" y="6500814"/>
            <a:ext cx="322737" cy="303159"/>
          </a:xfrm>
          <a:prstGeom prst="rect">
            <a:avLst/>
          </a:prstGeom>
        </p:spPr>
        <p:txBody>
          <a:bodyPr lIns="71437" tIns="71437" rIns="71437" bIns="71437"/>
          <a:lstStyle>
            <a:lvl1pPr algn="l" defTabSz="292093">
              <a:lnSpc>
                <a:spcPct val="90000"/>
              </a:lnSpc>
              <a:defRPr baseline="-12500">
                <a:solidFill>
                  <a:srgbClr val="929292"/>
                </a:solidFill>
                <a:latin typeface="Helvetica Light"/>
                <a:ea typeface="Helvetica Light"/>
                <a:cs typeface="Helvetica Light"/>
                <a:sym typeface="Helvetica Light"/>
              </a:defRPr>
            </a:lvl1pPr>
          </a:lstStyle>
          <a:p>
            <a:fld id="{86CB4B4D-7CA3-9044-876B-883B54F8677D}" type="slidenum">
              <a:rPr lang="en-001" smtClean="0"/>
              <a:t>‹#›</a:t>
            </a:fld>
            <a:endParaRPr lang="en-001"/>
          </a:p>
        </p:txBody>
      </p:sp>
    </p:spTree>
    <p:extLst>
      <p:ext uri="{BB962C8B-B14F-4D97-AF65-F5344CB8AC3E}">
        <p14:creationId xmlns:p14="http://schemas.microsoft.com/office/powerpoint/2010/main" val="20668893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42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94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222426"/>
      </p:ext>
    </p:extLst>
  </p:cSld>
  <p:clrMap bg1="lt1" tx1="dk1" bg2="lt2" tx2="dk2" accent1="accent1" accent2="accent2" accent3="accent3" accent4="accent4" accent5="accent5" accent6="accent6" hlink="hlink" folHlink="folHlink"/>
  <p:sldLayoutIdLst>
    <p:sldLayoutId id="2147483672" r:id="rId1"/>
    <p:sldLayoutId id="2147483677" r:id="rId2"/>
    <p:sldLayoutId id="2147483657" r:id="rId3"/>
    <p:sldLayoutId id="2147483670" r:id="rId4"/>
    <p:sldLayoutId id="2147483674" r:id="rId5"/>
    <p:sldLayoutId id="2147483685" r:id="rId6"/>
    <p:sldLayoutId id="2147483691" r:id="rId7"/>
    <p:sldLayoutId id="2147483692" r:id="rId8"/>
    <p:sldLayoutId id="2147483693" r:id="rId9"/>
    <p:sldLayoutId id="2147483694" r:id="rId10"/>
    <p:sldLayoutId id="2147483695" r:id="rId11"/>
    <p:sldLayoutId id="2147483709" r:id="rId12"/>
    <p:sldLayoutId id="2147483711" r:id="rId13"/>
    <p:sldLayoutId id="2147483712" r:id="rId1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94B2B0E-EBF8-50CF-B5B5-B9FF61023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75C8A80-BD16-059E-FB76-51D665E5D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134362B-9BC5-189C-8E80-349B58FA5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56927-7B11-4F55-AC99-916298F388E8}" type="datetimeFigureOut">
              <a:rPr lang="zh-TW" altLang="en-US" smtClean="0"/>
              <a:t>2023/7/21</a:t>
            </a:fld>
            <a:endParaRPr lang="zh-TW" altLang="en-US"/>
          </a:p>
        </p:txBody>
      </p:sp>
      <p:sp>
        <p:nvSpPr>
          <p:cNvPr id="5" name="頁尾版面配置區 4">
            <a:extLst>
              <a:ext uri="{FF2B5EF4-FFF2-40B4-BE49-F238E27FC236}">
                <a16:creationId xmlns:a16="http://schemas.microsoft.com/office/drawing/2014/main" id="{174994CA-5FC7-51F1-6DE8-EF3510687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8F35E0F-1963-CFDC-A618-698DE8B99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B0820-F38C-4441-ADB3-129442CDCF0D}" type="slidenum">
              <a:rPr lang="zh-TW" altLang="en-US" smtClean="0"/>
              <a:t>‹#›</a:t>
            </a:fld>
            <a:endParaRPr lang="zh-TW" altLang="en-US"/>
          </a:p>
        </p:txBody>
      </p:sp>
    </p:spTree>
    <p:extLst>
      <p:ext uri="{BB962C8B-B14F-4D97-AF65-F5344CB8AC3E}">
        <p14:creationId xmlns:p14="http://schemas.microsoft.com/office/powerpoint/2010/main" val="42727094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3" r:id="rId3"/>
    <p:sldLayoutId id="2147483710"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hyperlink" Target="https://www.credit.com.tw/creditonline/" TargetMode="Externa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5.png"/><Relationship Id="rId7" Type="http://schemas.openxmlformats.org/officeDocument/2006/relationships/hyperlink" Target="https://zh.vietnamplus.vn/tags/COP-26.vnp" TargetMode="External"/><Relationship Id="rId2"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hyperlink" Target="https://zh.vietnamplus.vn/tags/%e8%87%aa%e7%84%b6%e8%b5%84%e6%ba%90%e4%b8%8e%e7%8e%af%e5%a2%83%e9%83%a8.vnp" TargetMode="External"/><Relationship Id="rId5" Type="http://schemas.openxmlformats.org/officeDocument/2006/relationships/image" Target="../media/image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525812" y="2334487"/>
            <a:ext cx="5605228" cy="1094514"/>
          </a:xfrm>
          <a:prstGeom prst="rect">
            <a:avLst/>
          </a:prstGeom>
        </p:spPr>
        <p:txBody>
          <a:bodyPr>
            <a:noAutofit/>
          </a:bodyPr>
          <a:lstStyle/>
          <a:p>
            <a:r>
              <a:rPr lang="zh-TW" altLang="en-US" sz="3900" b="1" kern="100" dirty="0">
                <a:solidFill>
                  <a:schemeClr val="accent5">
                    <a:lumMod val="10000"/>
                  </a:schemeClr>
                </a:solidFill>
                <a:effectLst/>
                <a:latin typeface="微軟正黑體" panose="020B0604030504040204" pitchFamily="34" charset="-120"/>
                <a:ea typeface="微軟正黑體" panose="020B0604030504040204" pitchFamily="34" charset="-120"/>
                <a:cs typeface="+mn-cs"/>
              </a:rPr>
              <a:t>全球</a:t>
            </a:r>
            <a:r>
              <a:rPr lang="en-US" altLang="zh-TW" sz="3900" b="1" kern="100" dirty="0">
                <a:solidFill>
                  <a:schemeClr val="accent5">
                    <a:lumMod val="10000"/>
                  </a:schemeClr>
                </a:solidFill>
                <a:effectLst/>
                <a:latin typeface="微軟正黑體" panose="020B0604030504040204" pitchFamily="34" charset="-120"/>
                <a:ea typeface="微軟正黑體" panose="020B0604030504040204" pitchFamily="34" charset="-120"/>
                <a:cs typeface="+mn-cs"/>
              </a:rPr>
              <a:t>ESG</a:t>
            </a:r>
            <a:r>
              <a:rPr lang="zh-TW" altLang="en-US" sz="3900" b="1" kern="100" dirty="0">
                <a:solidFill>
                  <a:schemeClr val="accent5">
                    <a:lumMod val="10000"/>
                  </a:schemeClr>
                </a:solidFill>
                <a:effectLst/>
                <a:latin typeface="微軟正黑體" panose="020B0604030504040204" pitchFamily="34" charset="-120"/>
                <a:ea typeface="微軟正黑體" panose="020B0604030504040204" pitchFamily="34" charset="-120"/>
                <a:cs typeface="+mn-cs"/>
              </a:rPr>
              <a:t>國際發展趨勢</a:t>
            </a:r>
            <a:br>
              <a:rPr lang="en-US" altLang="zh-TW" sz="5400" b="1" dirty="0">
                <a:solidFill>
                  <a:schemeClr val="accent5">
                    <a:lumMod val="10000"/>
                  </a:schemeClr>
                </a:solidFill>
                <a:latin typeface="微軟正黑體" panose="020B0604030504040204" pitchFamily="34" charset="-120"/>
                <a:ea typeface="微軟正黑體" panose="020B0604030504040204" pitchFamily="34" charset="-120"/>
              </a:rPr>
            </a:br>
            <a:r>
              <a:rPr lang="zh-TW" altLang="en-US" sz="2100" b="1" kern="100" dirty="0">
                <a:effectLst/>
                <a:latin typeface="微軟正黑體" panose="020B0604030504040204" pitchFamily="34" charset="-120"/>
                <a:ea typeface="微軟正黑體" panose="020B0604030504040204" pitchFamily="34" charset="-120"/>
                <a:cs typeface="+mn-cs"/>
              </a:rPr>
              <a:t>東南亞主要國家</a:t>
            </a:r>
            <a:r>
              <a:rPr lang="en-US" altLang="zh-TW" sz="2100" b="1" kern="100" dirty="0">
                <a:effectLst/>
                <a:latin typeface="微軟正黑體" panose="020B0604030504040204" pitchFamily="34" charset="-120"/>
                <a:ea typeface="微軟正黑體" panose="020B0604030504040204" pitchFamily="34" charset="-120"/>
                <a:cs typeface="+mn-cs"/>
              </a:rPr>
              <a:t>ESG</a:t>
            </a:r>
            <a:r>
              <a:rPr lang="zh-TW" altLang="en-US" sz="2100" b="1" kern="100" dirty="0">
                <a:effectLst/>
                <a:latin typeface="微軟正黑體" panose="020B0604030504040204" pitchFamily="34" charset="-120"/>
                <a:ea typeface="微軟正黑體" panose="020B0604030504040204" pitchFamily="34" charset="-120"/>
                <a:cs typeface="+mn-cs"/>
              </a:rPr>
              <a:t>政策發展與台灣商機</a:t>
            </a:r>
            <a:endParaRPr lang="it-IT" sz="2100" b="1" dirty="0">
              <a:latin typeface="微軟正黑體" panose="020B0604030504040204" pitchFamily="34" charset="-120"/>
              <a:ea typeface="微軟正黑體" panose="020B0604030504040204" pitchFamily="34" charset="-120"/>
            </a:endParaRPr>
          </a:p>
        </p:txBody>
      </p:sp>
      <p:sp>
        <p:nvSpPr>
          <p:cNvPr id="3" name="頁尾版面配置區 1">
            <a:extLst>
              <a:ext uri="{FF2B5EF4-FFF2-40B4-BE49-F238E27FC236}">
                <a16:creationId xmlns:a16="http://schemas.microsoft.com/office/drawing/2014/main" id="{03C3A12C-C012-0FB1-C8A3-7D27D1D870BE}"/>
              </a:ext>
            </a:extLst>
          </p:cNvPr>
          <p:cNvSpPr txBox="1">
            <a:spLocks/>
          </p:cNvSpPr>
          <p:nvPr/>
        </p:nvSpPr>
        <p:spPr>
          <a:xfrm>
            <a:off x="7185991" y="3904302"/>
            <a:ext cx="4184459"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dirty="0">
                <a:solidFill>
                  <a:schemeClr val="accent5">
                    <a:lumMod val="10000"/>
                  </a:schemeClr>
                </a:solidFill>
                <a:latin typeface="Arial" panose="020B0604020202020204" pitchFamily="34" charset="0"/>
                <a:cs typeface="Arial" panose="020B0604020202020204" pitchFamily="34" charset="0"/>
              </a:rPr>
              <a:t>CRIF TAIWAN</a:t>
            </a:r>
            <a:r>
              <a:rPr lang="zh-TW" altLang="en-US" dirty="0">
                <a:solidFill>
                  <a:schemeClr val="accent5">
                    <a:lumMod val="10000"/>
                  </a:schemeClr>
                </a:solidFill>
                <a:latin typeface="Arial" panose="020B0604020202020204" pitchFamily="34" charset="0"/>
                <a:cs typeface="Arial" panose="020B0604020202020204" pitchFamily="34" charset="0"/>
              </a:rPr>
              <a:t>總編輯  劉   任</a:t>
            </a:r>
            <a:endParaRPr lang="it-IT" dirty="0">
              <a:solidFill>
                <a:schemeClr val="accent5">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1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綠色, 樹狀, 反射, 視窗 的圖片&#10;&#10;自動產生的描述">
            <a:extLst>
              <a:ext uri="{FF2B5EF4-FFF2-40B4-BE49-F238E27FC236}">
                <a16:creationId xmlns:a16="http://schemas.microsoft.com/office/drawing/2014/main" id="{D79A1E65-F1BD-EBBF-C539-0F9553AA3826}"/>
              </a:ext>
            </a:extLst>
          </p:cNvPr>
          <p:cNvPicPr>
            <a:picLocks noChangeAspect="1"/>
          </p:cNvPicPr>
          <p:nvPr/>
        </p:nvPicPr>
        <p:blipFill rotWithShape="1">
          <a:blip r:embed="rId2"/>
          <a:srcRect b="15656"/>
          <a:stretch/>
        </p:blipFill>
        <p:spPr>
          <a:xfrm>
            <a:off x="272" y="1"/>
            <a:ext cx="12191728" cy="6858000"/>
          </a:xfrm>
          <a:prstGeom prst="rect">
            <a:avLst/>
          </a:prstGeom>
        </p:spPr>
      </p:pic>
      <p:sp>
        <p:nvSpPr>
          <p:cNvPr id="3" name="文字方塊 2">
            <a:extLst>
              <a:ext uri="{FF2B5EF4-FFF2-40B4-BE49-F238E27FC236}">
                <a16:creationId xmlns:a16="http://schemas.microsoft.com/office/drawing/2014/main" id="{177AAE47-F6AB-6EAB-D187-FE960D232DD2}"/>
              </a:ext>
            </a:extLst>
          </p:cNvPr>
          <p:cNvSpPr txBox="1"/>
          <p:nvPr/>
        </p:nvSpPr>
        <p:spPr>
          <a:xfrm>
            <a:off x="313426" y="281129"/>
            <a:ext cx="3046203" cy="523220"/>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cs typeface="Verdana"/>
              </a:rPr>
              <a:t>印尼</a:t>
            </a:r>
            <a:r>
              <a:rPr lang="en-US" altLang="zh-TW" sz="2800" b="1" dirty="0">
                <a:solidFill>
                  <a:schemeClr val="bg1"/>
                </a:solidFill>
                <a:latin typeface="微軟正黑體" panose="020B0604030504040204" pitchFamily="34" charset="-120"/>
                <a:ea typeface="微軟正黑體" panose="020B0604030504040204" pitchFamily="34" charset="-120"/>
                <a:cs typeface="Verdana"/>
              </a:rPr>
              <a:t>ESG</a:t>
            </a:r>
            <a:r>
              <a:rPr lang="zh-TW" altLang="en-US" sz="2800" b="1" dirty="0">
                <a:solidFill>
                  <a:schemeClr val="bg1"/>
                </a:solidFill>
                <a:latin typeface="微軟正黑體" panose="020B0604030504040204" pitchFamily="34" charset="-120"/>
                <a:ea typeface="微軟正黑體" panose="020B0604030504040204" pitchFamily="34" charset="-120"/>
                <a:cs typeface="Verdana"/>
              </a:rPr>
              <a:t>政策</a:t>
            </a:r>
          </a:p>
        </p:txBody>
      </p:sp>
      <p:grpSp>
        <p:nvGrpSpPr>
          <p:cNvPr id="4" name="Group 35">
            <a:extLst>
              <a:ext uri="{FF2B5EF4-FFF2-40B4-BE49-F238E27FC236}">
                <a16:creationId xmlns:a16="http://schemas.microsoft.com/office/drawing/2014/main" id="{5AF8A059-0C63-0DBC-1459-8EDC959A1600}"/>
              </a:ext>
            </a:extLst>
          </p:cNvPr>
          <p:cNvGrpSpPr>
            <a:grpSpLocks/>
          </p:cNvGrpSpPr>
          <p:nvPr/>
        </p:nvGrpSpPr>
        <p:grpSpPr bwMode="auto">
          <a:xfrm>
            <a:off x="444985" y="2355916"/>
            <a:ext cx="1652020" cy="1544189"/>
            <a:chOff x="0" y="0"/>
            <a:chExt cx="1896557" cy="1772642"/>
          </a:xfrm>
        </p:grpSpPr>
        <p:sp>
          <p:nvSpPr>
            <p:cNvPr id="5" name="Rectangle 25">
              <a:extLst>
                <a:ext uri="{FF2B5EF4-FFF2-40B4-BE49-F238E27FC236}">
                  <a16:creationId xmlns:a16="http://schemas.microsoft.com/office/drawing/2014/main" id="{A9E30DF4-88D1-5412-E44D-9C7B7D1DE813}"/>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2000" b="1" dirty="0">
                  <a:latin typeface="微軟正黑體" panose="020B0604030504040204" pitchFamily="34" charset="-120"/>
                  <a:ea typeface="微軟正黑體" panose="020B0604030504040204" pitchFamily="34" charset="-120"/>
                  <a:cs typeface="Verdana"/>
                </a:rPr>
                <a:t>ESG</a:t>
              </a:r>
              <a:r>
                <a:rPr lang="zh-TW" altLang="en-US" sz="2000" b="1" kern="0" dirty="0">
                  <a:latin typeface="微軟正黑體" panose="020B0604030504040204" pitchFamily="34" charset="-120"/>
                  <a:ea typeface="微軟正黑體" panose="020B0604030504040204" pitchFamily="34" charset="-120"/>
                  <a:cs typeface="新細明體" panose="02020500000000000000" pitchFamily="18" charset="-120"/>
                </a:rPr>
                <a:t>政策</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6" name="Picture 4" descr="C:\Users\Jonahs\Dropbox\Projects SCOTT\MEET Windows Azure\source\Background\tile-icon-cache.png">
              <a:extLst>
                <a:ext uri="{FF2B5EF4-FFF2-40B4-BE49-F238E27FC236}">
                  <a16:creationId xmlns:a16="http://schemas.microsoft.com/office/drawing/2014/main" id="{7B187072-5E6A-A450-8D92-24AF0467F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259386"/>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平行四邊形 9">
            <a:extLst>
              <a:ext uri="{FF2B5EF4-FFF2-40B4-BE49-F238E27FC236}">
                <a16:creationId xmlns:a16="http://schemas.microsoft.com/office/drawing/2014/main" id="{F48EB251-2A45-6668-5F55-EEEC1B60DCE6}"/>
              </a:ext>
            </a:extLst>
          </p:cNvPr>
          <p:cNvSpPr/>
          <p:nvPr/>
        </p:nvSpPr>
        <p:spPr>
          <a:xfrm flipH="1">
            <a:off x="5643908" y="886968"/>
            <a:ext cx="6721951" cy="5971031"/>
          </a:xfrm>
          <a:prstGeom prst="parallelogram">
            <a:avLst>
              <a:gd name="adj" fmla="val 16230"/>
            </a:avLst>
          </a:prstGeom>
          <a:solidFill>
            <a:srgbClr val="FFFFFF">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1" name="Immagine" descr="Immagine">
            <a:extLst>
              <a:ext uri="{FF2B5EF4-FFF2-40B4-BE49-F238E27FC236}">
                <a16:creationId xmlns:a16="http://schemas.microsoft.com/office/drawing/2014/main" id="{F13628B8-4604-A2EE-94D4-67CEB799ADB5}"/>
              </a:ext>
            </a:extLst>
          </p:cNvPr>
          <p:cNvPicPr>
            <a:picLocks noChangeAspect="1"/>
          </p:cNvPicPr>
          <p:nvPr/>
        </p:nvPicPr>
        <p:blipFill>
          <a:blip r:embed="rId4"/>
          <a:stretch>
            <a:fillRect/>
          </a:stretch>
        </p:blipFill>
        <p:spPr>
          <a:xfrm>
            <a:off x="11173474" y="6362857"/>
            <a:ext cx="784734" cy="351444"/>
          </a:xfrm>
          <a:prstGeom prst="rect">
            <a:avLst/>
          </a:prstGeom>
          <a:ln w="12700">
            <a:miter lim="400000"/>
          </a:ln>
        </p:spPr>
      </p:pic>
      <p:grpSp>
        <p:nvGrpSpPr>
          <p:cNvPr id="21" name="群組 20">
            <a:extLst>
              <a:ext uri="{FF2B5EF4-FFF2-40B4-BE49-F238E27FC236}">
                <a16:creationId xmlns:a16="http://schemas.microsoft.com/office/drawing/2014/main" id="{BE647256-027B-6D6C-FA30-850119CCD09A}"/>
              </a:ext>
            </a:extLst>
          </p:cNvPr>
          <p:cNvGrpSpPr/>
          <p:nvPr/>
        </p:nvGrpSpPr>
        <p:grpSpPr>
          <a:xfrm>
            <a:off x="444985" y="4020654"/>
            <a:ext cx="1650638" cy="1542807"/>
            <a:chOff x="2180949" y="3981311"/>
            <a:chExt cx="1650638" cy="1542807"/>
          </a:xfrm>
        </p:grpSpPr>
        <p:sp>
          <p:nvSpPr>
            <p:cNvPr id="22" name="Rectangle 19">
              <a:extLst>
                <a:ext uri="{FF2B5EF4-FFF2-40B4-BE49-F238E27FC236}">
                  <a16:creationId xmlns:a16="http://schemas.microsoft.com/office/drawing/2014/main" id="{DF47A4B0-DD09-58B0-B1F5-503A1643604C}"/>
                </a:ext>
              </a:extLst>
            </p:cNvPr>
            <p:cNvSpPr>
              <a:spLocks/>
            </p:cNvSpPr>
            <p:nvPr/>
          </p:nvSpPr>
          <p:spPr bwMode="auto">
            <a:xfrm>
              <a:off x="2180949" y="3981311"/>
              <a:ext cx="1650638" cy="1542807"/>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碳</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經濟</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3" name="Freeform: Shape 13">
              <a:extLst>
                <a:ext uri="{FF2B5EF4-FFF2-40B4-BE49-F238E27FC236}">
                  <a16:creationId xmlns:a16="http://schemas.microsoft.com/office/drawing/2014/main" id="{9C17C9A0-A337-2797-ACAE-D29525F28FF0}"/>
                </a:ext>
              </a:extLst>
            </p:cNvPr>
            <p:cNvSpPr/>
            <p:nvPr/>
          </p:nvSpPr>
          <p:spPr>
            <a:xfrm rot="19551069">
              <a:off x="2615230" y="4238467"/>
              <a:ext cx="751309" cy="698745"/>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35">
            <a:extLst>
              <a:ext uri="{FF2B5EF4-FFF2-40B4-BE49-F238E27FC236}">
                <a16:creationId xmlns:a16="http://schemas.microsoft.com/office/drawing/2014/main" id="{D70502F2-274E-4EAA-973E-C60D001AD61E}"/>
              </a:ext>
            </a:extLst>
          </p:cNvPr>
          <p:cNvGrpSpPr>
            <a:grpSpLocks/>
          </p:cNvGrpSpPr>
          <p:nvPr/>
        </p:nvGrpSpPr>
        <p:grpSpPr bwMode="auto">
          <a:xfrm>
            <a:off x="443603" y="2363428"/>
            <a:ext cx="1652020" cy="1544189"/>
            <a:chOff x="0" y="0"/>
            <a:chExt cx="1896557" cy="1772642"/>
          </a:xfrm>
        </p:grpSpPr>
        <p:sp>
          <p:nvSpPr>
            <p:cNvPr id="25" name="Rectangle 25">
              <a:extLst>
                <a:ext uri="{FF2B5EF4-FFF2-40B4-BE49-F238E27FC236}">
                  <a16:creationId xmlns:a16="http://schemas.microsoft.com/office/drawing/2014/main" id="{E8FD4DBD-26E3-B242-7BE8-E2AE5A452F8D}"/>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2000" b="1" dirty="0">
                  <a:latin typeface="微軟正黑體" panose="020B0604030504040204" pitchFamily="34" charset="-120"/>
                  <a:ea typeface="微軟正黑體" panose="020B0604030504040204" pitchFamily="34" charset="-120"/>
                  <a:cs typeface="Verdana"/>
                </a:rPr>
                <a:t>ESG</a:t>
              </a:r>
              <a:r>
                <a:rPr lang="zh-TW" altLang="en-US" sz="2000" b="1" kern="0" dirty="0">
                  <a:latin typeface="微軟正黑體" panose="020B0604030504040204" pitchFamily="34" charset="-120"/>
                  <a:ea typeface="微軟正黑體" panose="020B0604030504040204" pitchFamily="34" charset="-120"/>
                  <a:cs typeface="新細明體" panose="02020500000000000000" pitchFamily="18" charset="-120"/>
                </a:rPr>
                <a:t>政策</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6" name="Picture 4" descr="C:\Users\Jonahs\Dropbox\Projects SCOTT\MEET Windows Azure\source\Background\tile-icon-cache.png">
              <a:extLst>
                <a:ext uri="{FF2B5EF4-FFF2-40B4-BE49-F238E27FC236}">
                  <a16:creationId xmlns:a16="http://schemas.microsoft.com/office/drawing/2014/main" id="{A21A52B5-7E54-36D3-40A0-0CD1A616E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259386"/>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投影片編號版面配置區 3">
            <a:extLst>
              <a:ext uri="{FF2B5EF4-FFF2-40B4-BE49-F238E27FC236}">
                <a16:creationId xmlns:a16="http://schemas.microsoft.com/office/drawing/2014/main" id="{6B367E12-BD95-E2A2-695E-0422388497F0}"/>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10</a:t>
            </a:fld>
            <a:endParaRPr lang="it-IT" sz="1050" dirty="0">
              <a:solidFill>
                <a:schemeClr val="bg1"/>
              </a:solidFill>
            </a:endParaRPr>
          </a:p>
        </p:txBody>
      </p:sp>
      <p:grpSp>
        <p:nvGrpSpPr>
          <p:cNvPr id="46" name="群組 45">
            <a:extLst>
              <a:ext uri="{FF2B5EF4-FFF2-40B4-BE49-F238E27FC236}">
                <a16:creationId xmlns:a16="http://schemas.microsoft.com/office/drawing/2014/main" id="{0AEB0E62-E650-B712-68AB-64AD0B5E78CD}"/>
              </a:ext>
            </a:extLst>
          </p:cNvPr>
          <p:cNvGrpSpPr/>
          <p:nvPr/>
        </p:nvGrpSpPr>
        <p:grpSpPr>
          <a:xfrm>
            <a:off x="2197665" y="2355915"/>
            <a:ext cx="1652020" cy="1544189"/>
            <a:chOff x="2197665" y="2355915"/>
            <a:chExt cx="1652020" cy="1544189"/>
          </a:xfrm>
        </p:grpSpPr>
        <p:sp>
          <p:nvSpPr>
            <p:cNvPr id="13" name="Rectangle 22">
              <a:extLst>
                <a:ext uri="{FF2B5EF4-FFF2-40B4-BE49-F238E27FC236}">
                  <a16:creationId xmlns:a16="http://schemas.microsoft.com/office/drawing/2014/main" id="{AEBD753A-CB0D-D875-104B-14B9D7D9694A}"/>
                </a:ext>
              </a:extLst>
            </p:cNvPr>
            <p:cNvSpPr>
              <a:spLocks/>
            </p:cNvSpPr>
            <p:nvPr/>
          </p:nvSpPr>
          <p:spPr bwMode="auto">
            <a:xfrm>
              <a:off x="2197665" y="2355915"/>
              <a:ext cx="1652020" cy="1544189"/>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2000" b="1" kern="0" dirty="0">
                  <a:effectLst/>
                  <a:latin typeface="微軟正黑體" panose="020B0604030504040204" pitchFamily="34" charset="-120"/>
                  <a:ea typeface="微軟正黑體" panose="020B0604030504040204" pitchFamily="34" charset="-120"/>
                  <a:cs typeface="新細明體" panose="02020500000000000000" pitchFamily="18" charset="-120"/>
                </a:rPr>
                <a:t>獎勵措施</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5" name="Rounded Rectangle 51">
              <a:extLst>
                <a:ext uri="{FF2B5EF4-FFF2-40B4-BE49-F238E27FC236}">
                  <a16:creationId xmlns:a16="http://schemas.microsoft.com/office/drawing/2014/main" id="{AC063890-41FA-6A7E-3A6F-39BD1DC3812F}"/>
                </a:ext>
              </a:extLst>
            </p:cNvPr>
            <p:cNvSpPr/>
            <p:nvPr/>
          </p:nvSpPr>
          <p:spPr>
            <a:xfrm rot="16200000" flipH="1">
              <a:off x="2602777" y="2464963"/>
              <a:ext cx="912222" cy="85909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7" name="文字方塊 46">
            <a:extLst>
              <a:ext uri="{FF2B5EF4-FFF2-40B4-BE49-F238E27FC236}">
                <a16:creationId xmlns:a16="http://schemas.microsoft.com/office/drawing/2014/main" id="{36813C73-2917-91EC-AB44-A0F5BBF2C501}"/>
              </a:ext>
            </a:extLst>
          </p:cNvPr>
          <p:cNvSpPr txBox="1"/>
          <p:nvPr/>
        </p:nvSpPr>
        <p:spPr>
          <a:xfrm>
            <a:off x="6759749" y="1391698"/>
            <a:ext cx="4314825" cy="4489883"/>
          </a:xfrm>
          <a:prstGeom prst="rect">
            <a:avLst/>
          </a:prstGeom>
          <a:noFill/>
        </p:spPr>
        <p:txBody>
          <a:bodyPr wrap="square">
            <a:spAutoFit/>
          </a:bodyPr>
          <a:lstStyle/>
          <a:p>
            <a:pPr>
              <a:lnSpc>
                <a:spcPts val="2300"/>
              </a:lnSpc>
            </a:pPr>
            <a:r>
              <a:rPr lang="en-US" altLang="zh-TW" sz="20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2021</a:t>
            </a:r>
          </a:p>
          <a:p>
            <a:pPr>
              <a:lnSpc>
                <a:spcPts val="2300"/>
              </a:lnSpc>
            </a:pPr>
            <a:endParaRPr lang="en-US" altLang="zh-TW" sz="20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endParaRPr>
          </a:p>
          <a:p>
            <a:pPr marL="285750" indent="-285750">
              <a:lnSpc>
                <a:spcPts val="2300"/>
              </a:lnSpc>
              <a:buFont typeface="Wingdings" panose="05000000000000000000" pitchFamily="2" charset="2"/>
              <a:buChar char="u"/>
            </a:pPr>
            <a:r>
              <a:rPr lang="en-US" altLang="zh-TW" b="1" u="sng"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zh-TW" b="1" u="sng"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號法律</a:t>
            </a:r>
            <a:r>
              <a:rPr lang="zh-TW" altLang="en-US" sz="1600" dirty="0">
                <a:solidFill>
                  <a:srgbClr val="191919"/>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稅收協調法</a:t>
            </a:r>
            <a:endPar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endParaRPr>
          </a:p>
          <a:p>
            <a:pPr marL="285750" indent="-285750">
              <a:lnSpc>
                <a:spcPts val="2300"/>
              </a:lnSpc>
              <a:buFont typeface="Wingdings" panose="05000000000000000000" pitchFamily="2" charset="2"/>
              <a:buChar char="u"/>
            </a:pPr>
            <a:r>
              <a:rPr lang="zh-TW" altLang="zh-TW" b="1" u="sng"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第</a:t>
            </a:r>
            <a:r>
              <a:rPr lang="en-US" altLang="zh-TW" b="1" u="sng"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98</a:t>
            </a:r>
            <a:r>
              <a:rPr lang="zh-TW" altLang="zh-TW" b="1" u="sng"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號總統條例</a:t>
            </a:r>
            <a:r>
              <a:rPr lang="zh-TW" altLang="en-US" sz="1600" dirty="0">
                <a:solidFill>
                  <a:srgbClr val="191919"/>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關於在國家發展中實施經濟碳價值以實現國家貢獻目標和溫室氣體排放控制的規定</a:t>
            </a:r>
            <a:endPar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300"/>
              </a:lnSpc>
            </a:pPr>
            <a:endParaRPr lang="en-US" altLang="zh-TW" sz="1600" dirty="0">
              <a:solidFill>
                <a:srgbClr val="191919"/>
              </a:solidFill>
              <a:latin typeface="Arial" panose="020B0604020202020204" pitchFamily="34" charset="0"/>
              <a:ea typeface="微軟正黑體" panose="020B0604030504040204" pitchFamily="34" charset="-120"/>
              <a:cs typeface="Arial" panose="020B0604020202020204" pitchFamily="34" charset="0"/>
            </a:endParaRPr>
          </a:p>
          <a:p>
            <a:pPr>
              <a:lnSpc>
                <a:spcPts val="2300"/>
              </a:lnSpc>
            </a:pP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對碳稅制規定，碳價為每公斤二氧化碳等價物</a:t>
            </a: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30</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印尼盧比。碳稅制適用於購買含碳的商品</a:t>
            </a: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OR</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會產生碳排放的活動。</a:t>
            </a:r>
            <a:endPar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300"/>
              </a:lnSpc>
            </a:pPr>
            <a:endParaRPr lang="en-US" altLang="zh-TW" sz="1600" dirty="0">
              <a:solidFill>
                <a:srgbClr val="191919"/>
              </a:solidFill>
              <a:latin typeface="Arial" panose="020B0604020202020204" pitchFamily="34" charset="0"/>
              <a:ea typeface="微軟正黑體" panose="020B0604030504040204" pitchFamily="34" charset="-120"/>
              <a:cs typeface="Arial" panose="020B0604020202020204" pitchFamily="34" charset="0"/>
            </a:endParaRPr>
          </a:p>
          <a:p>
            <a:pPr>
              <a:lnSpc>
                <a:spcPts val="2300"/>
              </a:lnSpc>
            </a:pPr>
            <a:r>
              <a:rPr lang="zh-TW" altLang="en-US" b="1" dirty="0">
                <a:solidFill>
                  <a:srgbClr val="32765E"/>
                </a:solidFill>
                <a:latin typeface="Arial" panose="020B0604020202020204" pitchFamily="34" charset="0"/>
                <a:ea typeface="微軟正黑體" panose="020B0604030504040204" pitchFamily="34" charset="-120"/>
                <a:cs typeface="Arial" panose="020B0604020202020204" pitchFamily="34" charset="0"/>
              </a:rPr>
              <a:t>承諾</a:t>
            </a:r>
            <a:endParaRPr lang="en-US" altLang="zh-TW" b="1"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nSpc>
                <a:spcPts val="2300"/>
              </a:lnSpc>
              <a:buFont typeface="Wingdings" panose="05000000000000000000" pitchFamily="2" charset="2"/>
              <a:buChar char="ü"/>
            </a:pPr>
            <a:r>
              <a:rPr lang="zh-TW" altLang="en-US" sz="1600" dirty="0">
                <a:solidFill>
                  <a:srgbClr val="191919"/>
                </a:solidFill>
                <a:latin typeface="Arial" panose="020B0604020202020204" pitchFamily="34" charset="0"/>
                <a:ea typeface="微軟正黑體" panose="020B0604030504040204" pitchFamily="34" charset="-120"/>
                <a:cs typeface="Arial" panose="020B0604020202020204" pitchFamily="34" charset="0"/>
              </a:rPr>
              <a:t>無</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國際援助，</a:t>
            </a: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2030</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減少</a:t>
            </a: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29%</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溫室氣體排放</a:t>
            </a:r>
          </a:p>
          <a:p>
            <a:pPr marL="285750" indent="-285750">
              <a:lnSpc>
                <a:spcPts val="2300"/>
              </a:lnSpc>
              <a:buFont typeface="Wingdings" panose="05000000000000000000" pitchFamily="2" charset="2"/>
              <a:buChar char="ü"/>
            </a:pP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有國際援助，</a:t>
            </a: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2030</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目標減少</a:t>
            </a: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41%</a:t>
            </a:r>
          </a:p>
          <a:p>
            <a:pPr marL="285750" indent="-285750">
              <a:lnSpc>
                <a:spcPts val="2300"/>
              </a:lnSpc>
              <a:buFont typeface="Wingdings" panose="05000000000000000000" pitchFamily="2" charset="2"/>
              <a:buChar char="ü"/>
            </a:pPr>
            <a:r>
              <a:rPr lang="en-US"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2060</a:t>
            </a:r>
            <a:r>
              <a:rPr lang="zh-TW" altLang="zh-TW" sz="1600" dirty="0">
                <a:solidFill>
                  <a:srgbClr val="191919"/>
                </a:solidFill>
                <a:effectLst/>
                <a:latin typeface="Arial" panose="020B0604020202020204" pitchFamily="34" charset="0"/>
                <a:ea typeface="微軟正黑體" panose="020B0604030504040204" pitchFamily="34" charset="-120"/>
                <a:cs typeface="Arial" panose="020B0604020202020204" pitchFamily="34" charset="0"/>
              </a:rPr>
              <a:t>達成淨零排放</a:t>
            </a:r>
            <a:endParaRPr lang="zh-TW" altLang="en-US" sz="1600"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48" name="群組 47">
            <a:extLst>
              <a:ext uri="{FF2B5EF4-FFF2-40B4-BE49-F238E27FC236}">
                <a16:creationId xmlns:a16="http://schemas.microsoft.com/office/drawing/2014/main" id="{4A837D3B-CB42-FB47-7FA4-D1DFFC7C1E7C}"/>
              </a:ext>
            </a:extLst>
          </p:cNvPr>
          <p:cNvGrpSpPr/>
          <p:nvPr/>
        </p:nvGrpSpPr>
        <p:grpSpPr>
          <a:xfrm>
            <a:off x="448651" y="4020654"/>
            <a:ext cx="1650638" cy="1542807"/>
            <a:chOff x="2180949" y="3981311"/>
            <a:chExt cx="1650638" cy="1542807"/>
          </a:xfrm>
        </p:grpSpPr>
        <p:sp>
          <p:nvSpPr>
            <p:cNvPr id="49" name="Rectangle 19">
              <a:extLst>
                <a:ext uri="{FF2B5EF4-FFF2-40B4-BE49-F238E27FC236}">
                  <a16:creationId xmlns:a16="http://schemas.microsoft.com/office/drawing/2014/main" id="{E3D8CCDC-8F21-F1A0-4085-602B4872BE67}"/>
                </a:ext>
              </a:extLst>
            </p:cNvPr>
            <p:cNvSpPr>
              <a:spLocks/>
            </p:cNvSpPr>
            <p:nvPr/>
          </p:nvSpPr>
          <p:spPr bwMode="auto">
            <a:xfrm>
              <a:off x="2180949" y="3981311"/>
              <a:ext cx="1650638" cy="1542807"/>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碳</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經濟</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0" name="Freeform: Shape 13">
              <a:extLst>
                <a:ext uri="{FF2B5EF4-FFF2-40B4-BE49-F238E27FC236}">
                  <a16:creationId xmlns:a16="http://schemas.microsoft.com/office/drawing/2014/main" id="{1276BC55-904B-DEA6-51CA-7D8F6A4B72B8}"/>
                </a:ext>
              </a:extLst>
            </p:cNvPr>
            <p:cNvSpPr/>
            <p:nvPr/>
          </p:nvSpPr>
          <p:spPr>
            <a:xfrm rot="19551069">
              <a:off x="2615230" y="4238467"/>
              <a:ext cx="751309" cy="698745"/>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群組 50">
            <a:extLst>
              <a:ext uri="{FF2B5EF4-FFF2-40B4-BE49-F238E27FC236}">
                <a16:creationId xmlns:a16="http://schemas.microsoft.com/office/drawing/2014/main" id="{ED002E97-3786-55D8-0B60-895A06BD3152}"/>
              </a:ext>
            </a:extLst>
          </p:cNvPr>
          <p:cNvGrpSpPr/>
          <p:nvPr/>
        </p:nvGrpSpPr>
        <p:grpSpPr>
          <a:xfrm>
            <a:off x="7165907" y="1701065"/>
            <a:ext cx="3839110" cy="3549949"/>
            <a:chOff x="646584" y="3101268"/>
            <a:chExt cx="3839110" cy="3549949"/>
          </a:xfrm>
        </p:grpSpPr>
        <p:grpSp>
          <p:nvGrpSpPr>
            <p:cNvPr id="52" name="群組 51">
              <a:extLst>
                <a:ext uri="{FF2B5EF4-FFF2-40B4-BE49-F238E27FC236}">
                  <a16:creationId xmlns:a16="http://schemas.microsoft.com/office/drawing/2014/main" id="{4CA0E039-FF9F-80E5-6C66-D3CF80A202E4}"/>
                </a:ext>
              </a:extLst>
            </p:cNvPr>
            <p:cNvGrpSpPr/>
            <p:nvPr/>
          </p:nvGrpSpPr>
          <p:grpSpPr>
            <a:xfrm>
              <a:off x="1432339" y="3101268"/>
              <a:ext cx="1980171" cy="1980171"/>
              <a:chOff x="1932158" y="1046249"/>
              <a:chExt cx="1980171" cy="1980171"/>
            </a:xfrm>
          </p:grpSpPr>
          <p:sp>
            <p:nvSpPr>
              <p:cNvPr id="60" name="橢圓 59">
                <a:extLst>
                  <a:ext uri="{FF2B5EF4-FFF2-40B4-BE49-F238E27FC236}">
                    <a16:creationId xmlns:a16="http://schemas.microsoft.com/office/drawing/2014/main" id="{21D3FC05-1BFD-17E6-19E8-BC62E7C46501}"/>
                  </a:ext>
                </a:extLst>
              </p:cNvPr>
              <p:cNvSpPr/>
              <p:nvPr/>
            </p:nvSpPr>
            <p:spPr>
              <a:xfrm>
                <a:off x="1932158" y="1046249"/>
                <a:ext cx="1980171" cy="1980171"/>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1" name="文字方塊 60">
                <a:extLst>
                  <a:ext uri="{FF2B5EF4-FFF2-40B4-BE49-F238E27FC236}">
                    <a16:creationId xmlns:a16="http://schemas.microsoft.com/office/drawing/2014/main" id="{66025A0F-86B3-E10B-79F8-69F87C434D83}"/>
                  </a:ext>
                </a:extLst>
              </p:cNvPr>
              <p:cNvSpPr txBox="1"/>
              <p:nvPr/>
            </p:nvSpPr>
            <p:spPr>
              <a:xfrm>
                <a:off x="2490761" y="1637418"/>
                <a:ext cx="1232264" cy="369332"/>
              </a:xfrm>
              <a:prstGeom prst="rect">
                <a:avLst/>
              </a:prstGeom>
              <a:noFill/>
            </p:spPr>
            <p:txBody>
              <a:bodyPr wrap="square">
                <a:spAutoFit/>
              </a:bodyPr>
              <a:lstStyle/>
              <a:p>
                <a:pPr lvl="0"/>
                <a:r>
                  <a:rPr lang="zh-TW" altLang="en-US" b="1" dirty="0">
                    <a:solidFill>
                      <a:srgbClr val="32765E"/>
                    </a:solidFill>
                    <a:latin typeface="微軟正黑體" panose="020B0604030504040204" pitchFamily="34" charset="-120"/>
                    <a:ea typeface="微軟正黑體" panose="020B0604030504040204" pitchFamily="34" charset="-120"/>
                  </a:rPr>
                  <a:t>碳交易</a:t>
                </a:r>
              </a:p>
            </p:txBody>
          </p:sp>
        </p:grpSp>
        <p:grpSp>
          <p:nvGrpSpPr>
            <p:cNvPr id="53" name="群組 52">
              <a:extLst>
                <a:ext uri="{FF2B5EF4-FFF2-40B4-BE49-F238E27FC236}">
                  <a16:creationId xmlns:a16="http://schemas.microsoft.com/office/drawing/2014/main" id="{29ECB3F8-2425-6F45-8665-61BDCB8458F3}"/>
                </a:ext>
              </a:extLst>
            </p:cNvPr>
            <p:cNvGrpSpPr/>
            <p:nvPr/>
          </p:nvGrpSpPr>
          <p:grpSpPr>
            <a:xfrm>
              <a:off x="646584" y="4198338"/>
              <a:ext cx="1925548" cy="1925548"/>
              <a:chOff x="1413923" y="2223357"/>
              <a:chExt cx="1925548" cy="1925548"/>
            </a:xfrm>
          </p:grpSpPr>
          <p:sp>
            <p:nvSpPr>
              <p:cNvPr id="58" name="橢圓 57">
                <a:extLst>
                  <a:ext uri="{FF2B5EF4-FFF2-40B4-BE49-F238E27FC236}">
                    <a16:creationId xmlns:a16="http://schemas.microsoft.com/office/drawing/2014/main" id="{BE221BB2-BE8E-B4AF-31EC-62A97E088947}"/>
                  </a:ext>
                </a:extLst>
              </p:cNvPr>
              <p:cNvSpPr/>
              <p:nvPr/>
            </p:nvSpPr>
            <p:spPr>
              <a:xfrm>
                <a:off x="1413923" y="2223357"/>
                <a:ext cx="1925548" cy="1925548"/>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A42B081D-BBD9-509D-9552-B63789731A7C}"/>
                  </a:ext>
                </a:extLst>
              </p:cNvPr>
              <p:cNvSpPr txBox="1"/>
              <p:nvPr/>
            </p:nvSpPr>
            <p:spPr>
              <a:xfrm>
                <a:off x="1708258" y="3179475"/>
                <a:ext cx="1365402" cy="369332"/>
              </a:xfrm>
              <a:prstGeom prst="rect">
                <a:avLst/>
              </a:prstGeom>
              <a:noFill/>
            </p:spPr>
            <p:txBody>
              <a:bodyPr wrap="square">
                <a:spAutoFit/>
              </a:bodyPr>
              <a:lstStyle/>
              <a:p>
                <a:pPr lvl="0"/>
                <a:r>
                  <a:rPr lang="zh-TW" altLang="en-US" b="1" dirty="0">
                    <a:solidFill>
                      <a:srgbClr val="32765E"/>
                    </a:solidFill>
                    <a:latin typeface="微軟正黑體" panose="020B0604030504040204" pitchFamily="34" charset="-120"/>
                    <a:ea typeface="微軟正黑體" panose="020B0604030504040204" pitchFamily="34" charset="-120"/>
                  </a:rPr>
                  <a:t>績效獎勵</a:t>
                </a:r>
              </a:p>
            </p:txBody>
          </p:sp>
        </p:grpSp>
        <p:grpSp>
          <p:nvGrpSpPr>
            <p:cNvPr id="54" name="群組 53">
              <a:extLst>
                <a:ext uri="{FF2B5EF4-FFF2-40B4-BE49-F238E27FC236}">
                  <a16:creationId xmlns:a16="http://schemas.microsoft.com/office/drawing/2014/main" id="{401027DD-366D-993C-C6A1-C095D67C1C3F}"/>
                </a:ext>
              </a:extLst>
            </p:cNvPr>
            <p:cNvGrpSpPr/>
            <p:nvPr/>
          </p:nvGrpSpPr>
          <p:grpSpPr>
            <a:xfrm>
              <a:off x="2144582" y="4210932"/>
              <a:ext cx="1988987" cy="1925548"/>
              <a:chOff x="2770244" y="2230456"/>
              <a:chExt cx="1988987" cy="1925548"/>
            </a:xfrm>
          </p:grpSpPr>
          <p:sp>
            <p:nvSpPr>
              <p:cNvPr id="56" name="橢圓 55">
                <a:extLst>
                  <a:ext uri="{FF2B5EF4-FFF2-40B4-BE49-F238E27FC236}">
                    <a16:creationId xmlns:a16="http://schemas.microsoft.com/office/drawing/2014/main" id="{030ED3E6-45DA-BBBF-0DAE-BB073685A294}"/>
                  </a:ext>
                </a:extLst>
              </p:cNvPr>
              <p:cNvSpPr/>
              <p:nvPr/>
            </p:nvSpPr>
            <p:spPr>
              <a:xfrm>
                <a:off x="2770244" y="2230456"/>
                <a:ext cx="1925548" cy="1925548"/>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a:extLst>
                  <a:ext uri="{FF2B5EF4-FFF2-40B4-BE49-F238E27FC236}">
                    <a16:creationId xmlns:a16="http://schemas.microsoft.com/office/drawing/2014/main" id="{9D3C83CC-C21E-5B1C-B064-3C94DBD1B884}"/>
                  </a:ext>
                </a:extLst>
              </p:cNvPr>
              <p:cNvSpPr txBox="1"/>
              <p:nvPr/>
            </p:nvSpPr>
            <p:spPr>
              <a:xfrm>
                <a:off x="3474708" y="3191388"/>
                <a:ext cx="1284523" cy="369332"/>
              </a:xfrm>
              <a:prstGeom prst="rect">
                <a:avLst/>
              </a:prstGeom>
              <a:noFill/>
            </p:spPr>
            <p:txBody>
              <a:bodyPr wrap="square">
                <a:spAutoFit/>
              </a:bodyPr>
              <a:lstStyle/>
              <a:p>
                <a:pPr lvl="0"/>
                <a:r>
                  <a:rPr lang="zh-TW" altLang="en-US" b="1" dirty="0">
                    <a:solidFill>
                      <a:srgbClr val="32765E"/>
                    </a:solidFill>
                    <a:latin typeface="微軟正黑體" panose="020B0604030504040204" pitchFamily="34" charset="-120"/>
                    <a:ea typeface="微軟正黑體" panose="020B0604030504040204" pitchFamily="34" charset="-120"/>
                  </a:rPr>
                  <a:t>碳徵收</a:t>
                </a:r>
              </a:p>
            </p:txBody>
          </p:sp>
        </p:grpSp>
        <p:sp>
          <p:nvSpPr>
            <p:cNvPr id="55" name="文字方塊 54">
              <a:extLst>
                <a:ext uri="{FF2B5EF4-FFF2-40B4-BE49-F238E27FC236}">
                  <a16:creationId xmlns:a16="http://schemas.microsoft.com/office/drawing/2014/main" id="{79901FC2-D92E-B064-3CD9-EC3E82FE1A13}"/>
                </a:ext>
              </a:extLst>
            </p:cNvPr>
            <p:cNvSpPr txBox="1"/>
            <p:nvPr/>
          </p:nvSpPr>
          <p:spPr>
            <a:xfrm>
              <a:off x="728454" y="6281885"/>
              <a:ext cx="3757240" cy="369332"/>
            </a:xfrm>
            <a:prstGeom prst="rect">
              <a:avLst/>
            </a:prstGeom>
            <a:noFill/>
          </p:spPr>
          <p:txBody>
            <a:bodyPr wrap="square">
              <a:spAutoFit/>
            </a:bodyPr>
            <a:lstStyle/>
            <a:p>
              <a:r>
                <a:rPr lang="zh-TW" altLang="en-US" sz="1800" dirty="0">
                  <a:solidFill>
                    <a:srgbClr val="191919"/>
                  </a:solidFill>
                  <a:effectLst/>
                  <a:latin typeface="微軟正黑體" panose="020B0604030504040204" pitchFamily="34" charset="-120"/>
                  <a:ea typeface="微軟正黑體" panose="020B0604030504040204" pitchFamily="34" charset="-120"/>
                  <a:cs typeface="Arial" panose="020B0604020202020204" pitchFamily="34" charset="0"/>
                </a:rPr>
                <a:t>以</a:t>
              </a:r>
              <a:r>
                <a:rPr lang="zh-TW" altLang="zh-TW" sz="1800" dirty="0">
                  <a:solidFill>
                    <a:srgbClr val="191919"/>
                  </a:solidFill>
                  <a:effectLst/>
                  <a:latin typeface="微軟正黑體" panose="020B0604030504040204" pitchFamily="34" charset="-120"/>
                  <a:ea typeface="微軟正黑體" panose="020B0604030504040204" pitchFamily="34" charset="-120"/>
                  <a:cs typeface="Arial" panose="020B0604020202020204" pitchFamily="34" charset="0"/>
                </a:rPr>
                <a:t>三項機制來落實</a:t>
              </a:r>
              <a:r>
                <a:rPr lang="zh-TW" altLang="zh-TW" sz="1800" b="1" dirty="0">
                  <a:solidFill>
                    <a:srgbClr val="191919"/>
                  </a:solidFill>
                  <a:effectLst/>
                  <a:latin typeface="微軟正黑體" panose="020B0604030504040204" pitchFamily="34" charset="-120"/>
                  <a:ea typeface="微軟正黑體" panose="020B0604030504040204" pitchFamily="34" charset="-120"/>
                  <a:cs typeface="Arial" panose="020B0604020202020204" pitchFamily="34" charset="0"/>
                </a:rPr>
                <a:t>碳經濟</a:t>
              </a:r>
              <a:r>
                <a:rPr lang="zh-TW" altLang="zh-TW" sz="1800" dirty="0">
                  <a:solidFill>
                    <a:srgbClr val="191919"/>
                  </a:solidFill>
                  <a:effectLst/>
                  <a:latin typeface="微軟正黑體" panose="020B0604030504040204" pitchFamily="34" charset="-120"/>
                  <a:ea typeface="微軟正黑體" panose="020B0604030504040204" pitchFamily="34" charset="-120"/>
                  <a:cs typeface="Arial" panose="020B0604020202020204" pitchFamily="34" charset="0"/>
                </a:rPr>
                <a:t>價值措施</a:t>
              </a:r>
              <a:endParaRPr lang="zh-TW" altLang="en-US" dirty="0">
                <a:latin typeface="微軟正黑體" panose="020B0604030504040204" pitchFamily="34" charset="-120"/>
                <a:ea typeface="微軟正黑體" panose="020B0604030504040204" pitchFamily="34" charset="-120"/>
              </a:endParaRPr>
            </a:p>
          </p:txBody>
        </p:sp>
      </p:grpSp>
      <p:grpSp>
        <p:nvGrpSpPr>
          <p:cNvPr id="62" name="群組 61">
            <a:extLst>
              <a:ext uri="{FF2B5EF4-FFF2-40B4-BE49-F238E27FC236}">
                <a16:creationId xmlns:a16="http://schemas.microsoft.com/office/drawing/2014/main" id="{922752B5-7040-FA8D-6253-898A0A36E790}"/>
              </a:ext>
            </a:extLst>
          </p:cNvPr>
          <p:cNvGrpSpPr/>
          <p:nvPr/>
        </p:nvGrpSpPr>
        <p:grpSpPr>
          <a:xfrm>
            <a:off x="2197665" y="2355915"/>
            <a:ext cx="1652020" cy="1544189"/>
            <a:chOff x="2197665" y="2355915"/>
            <a:chExt cx="1652020" cy="1544189"/>
          </a:xfrm>
        </p:grpSpPr>
        <p:sp>
          <p:nvSpPr>
            <p:cNvPr id="63" name="Rectangle 22">
              <a:extLst>
                <a:ext uri="{FF2B5EF4-FFF2-40B4-BE49-F238E27FC236}">
                  <a16:creationId xmlns:a16="http://schemas.microsoft.com/office/drawing/2014/main" id="{124B9E2F-2E07-89AC-A36A-63D41EE5F608}"/>
                </a:ext>
              </a:extLst>
            </p:cNvPr>
            <p:cNvSpPr>
              <a:spLocks/>
            </p:cNvSpPr>
            <p:nvPr/>
          </p:nvSpPr>
          <p:spPr bwMode="auto">
            <a:xfrm>
              <a:off x="2197665" y="2355915"/>
              <a:ext cx="1652020" cy="1544189"/>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2000" b="1" kern="0" dirty="0">
                  <a:effectLst/>
                  <a:latin typeface="微軟正黑體" panose="020B0604030504040204" pitchFamily="34" charset="-120"/>
                  <a:ea typeface="微軟正黑體" panose="020B0604030504040204" pitchFamily="34" charset="-120"/>
                  <a:cs typeface="新細明體" panose="02020500000000000000" pitchFamily="18" charset="-120"/>
                </a:rPr>
                <a:t>獎勵措施</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4" name="Rounded Rectangle 51">
              <a:extLst>
                <a:ext uri="{FF2B5EF4-FFF2-40B4-BE49-F238E27FC236}">
                  <a16:creationId xmlns:a16="http://schemas.microsoft.com/office/drawing/2014/main" id="{7B7F1EE5-B98E-04EB-599C-821E96B164E8}"/>
                </a:ext>
              </a:extLst>
            </p:cNvPr>
            <p:cNvSpPr/>
            <p:nvPr/>
          </p:nvSpPr>
          <p:spPr>
            <a:xfrm rot="16200000" flipH="1">
              <a:off x="2602777" y="2464963"/>
              <a:ext cx="912222" cy="85909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65" name="文字方塊 64">
            <a:extLst>
              <a:ext uri="{FF2B5EF4-FFF2-40B4-BE49-F238E27FC236}">
                <a16:creationId xmlns:a16="http://schemas.microsoft.com/office/drawing/2014/main" id="{A4B73B4F-7E78-622C-5AE3-F1E875E8CCA5}"/>
              </a:ext>
            </a:extLst>
          </p:cNvPr>
          <p:cNvSpPr txBox="1"/>
          <p:nvPr/>
        </p:nvSpPr>
        <p:spPr>
          <a:xfrm>
            <a:off x="6759749" y="2554403"/>
            <a:ext cx="4311440" cy="2838341"/>
          </a:xfrm>
          <a:prstGeom prst="rect">
            <a:avLst/>
          </a:prstGeom>
          <a:noFill/>
        </p:spPr>
        <p:txBody>
          <a:bodyPr wrap="square">
            <a:spAutoFit/>
          </a:bodyPr>
          <a:lstStyle/>
          <a:p>
            <a:pPr>
              <a:lnSpc>
                <a:spcPts val="2400"/>
              </a:lnSpc>
            </a:pPr>
            <a:r>
              <a:rPr lang="zh-TW" altLang="zh-TW" sz="1800" b="1" dirty="0">
                <a:solidFill>
                  <a:srgbClr val="32765E"/>
                </a:solidFill>
                <a:effectLst/>
                <a:latin typeface="微軟正黑體" panose="020B0604030504040204" pitchFamily="34" charset="-120"/>
                <a:ea typeface="微軟正黑體" panose="020B0604030504040204" pitchFamily="34" charset="-120"/>
                <a:cs typeface="Arial" panose="020B0604020202020204" pitchFamily="34" charset="0"/>
              </a:rPr>
              <a:t>金融服務管理局</a:t>
            </a:r>
            <a:r>
              <a:rPr lang="zh-TW" altLang="en-US" sz="1800" b="1" dirty="0">
                <a:solidFill>
                  <a:srgbClr val="32765E"/>
                </a:solidFill>
                <a:effectLst/>
                <a:latin typeface="微軟正黑體" panose="020B0604030504040204" pitchFamily="34" charset="-120"/>
                <a:ea typeface="微軟正黑體" panose="020B0604030504040204" pitchFamily="34" charset="-120"/>
                <a:cs typeface="Arial" panose="020B0604020202020204" pitchFamily="34" charset="0"/>
              </a:rPr>
              <a:t>獎</a:t>
            </a:r>
            <a:r>
              <a:rPr lang="zh-TW" altLang="zh-TW" sz="1800" b="1" dirty="0">
                <a:solidFill>
                  <a:srgbClr val="32765E"/>
                </a:solidFill>
                <a:effectLst/>
                <a:latin typeface="微軟正黑體" panose="020B0604030504040204" pitchFamily="34" charset="-120"/>
                <a:ea typeface="微軟正黑體" panose="020B0604030504040204" pitchFamily="34" charset="-120"/>
                <a:cs typeface="Arial" panose="020B0604020202020204" pitchFamily="34" charset="0"/>
              </a:rPr>
              <a:t>勵政策</a:t>
            </a:r>
            <a:endParaRPr lang="en-US" altLang="zh-TW" sz="1800" b="1" dirty="0">
              <a:solidFill>
                <a:srgbClr val="32765E"/>
              </a:solidFill>
              <a:effectLst/>
              <a:latin typeface="微軟正黑體" panose="020B0604030504040204" pitchFamily="34" charset="-120"/>
              <a:ea typeface="微軟正黑體" panose="020B0604030504040204" pitchFamily="34" charset="-120"/>
              <a:cs typeface="Arial" panose="020B0604020202020204" pitchFamily="34" charset="0"/>
            </a:endParaRPr>
          </a:p>
          <a:p>
            <a:pPr>
              <a:lnSpc>
                <a:spcPts val="2400"/>
              </a:lnSpc>
            </a:pP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年度綠色債券上市費</a:t>
            </a:r>
            <a:r>
              <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50%</a:t>
            </a: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折扣</a:t>
            </a:r>
            <a:endPar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nSpc>
                <a:spcPts val="2400"/>
              </a:lnSpc>
            </a:pPr>
            <a:endParaRPr lang="en-US" altLang="zh-TW" sz="18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nSpc>
                <a:spcPts val="2400"/>
              </a:lnSpc>
            </a:pPr>
            <a:r>
              <a:rPr lang="zh-TW" altLang="en-US" b="1" dirty="0">
                <a:solidFill>
                  <a:srgbClr val="32765E"/>
                </a:solidFill>
                <a:latin typeface="微軟正黑體" panose="020B0604030504040204" pitchFamily="34" charset="-120"/>
                <a:ea typeface="微軟正黑體" panose="020B0604030504040204" pitchFamily="34" charset="-120"/>
              </a:rPr>
              <a:t>獎勵範圍</a:t>
            </a:r>
            <a:endParaRPr lang="en-US" altLang="zh-TW" b="1" dirty="0">
              <a:solidFill>
                <a:srgbClr val="32765E"/>
              </a:solidFill>
              <a:latin typeface="微軟正黑體" panose="020B0604030504040204" pitchFamily="34" charset="-120"/>
              <a:ea typeface="微軟正黑體" panose="020B0604030504040204" pitchFamily="34" charset="-120"/>
            </a:endParaRPr>
          </a:p>
          <a:p>
            <a:pPr marL="285750" indent="-285750">
              <a:lnSpc>
                <a:spcPts val="2400"/>
              </a:lnSpc>
              <a:buFont typeface="Wingdings" panose="05000000000000000000" pitchFamily="2" charset="2"/>
              <a:buChar char="ü"/>
            </a:pPr>
            <a:r>
              <a:rPr lang="zh-TW" altLang="en-US" dirty="0">
                <a:solidFill>
                  <a:schemeClr val="accent5">
                    <a:lumMod val="25000"/>
                  </a:schemeClr>
                </a:solidFill>
                <a:latin typeface="微軟正黑體" panose="020B0604030504040204" pitchFamily="34" charset="-120"/>
                <a:ea typeface="微軟正黑體" panose="020B0604030504040204" pitchFamily="34" charset="-120"/>
              </a:rPr>
              <a:t>參與再生能源</a:t>
            </a: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ts val="2400"/>
              </a:lnSpc>
              <a:buFont typeface="Wingdings" panose="05000000000000000000" pitchFamily="2" charset="2"/>
              <a:buChar char="ü"/>
            </a:pP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提高能源效率、</a:t>
            </a:r>
            <a:endPar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ts val="2400"/>
              </a:lnSpc>
              <a:buFont typeface="Wingdings" panose="05000000000000000000" pitchFamily="2" charset="2"/>
              <a:buChar char="ü"/>
            </a:pP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污染防治、</a:t>
            </a:r>
            <a:endPar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ts val="2400"/>
              </a:lnSpc>
              <a:buFont typeface="Wingdings" panose="05000000000000000000" pitchFamily="2" charset="2"/>
              <a:buChar char="ü"/>
            </a:pPr>
            <a:r>
              <a:rPr lang="zh-TW" altLang="en-US"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綠建築</a:t>
            </a: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ts val="2400"/>
              </a:lnSpc>
              <a:buFont typeface="Wingdings" panose="05000000000000000000" pitchFamily="2" charset="2"/>
              <a:buChar char="ü"/>
            </a:pPr>
            <a:r>
              <a:rPr lang="zh-TW"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與環境保護有關的商業活動</a:t>
            </a:r>
            <a:r>
              <a:rPr lang="en-US" altLang="zh-TW" sz="1800" dirty="0">
                <a:solidFill>
                  <a:schemeClr val="accent5">
                    <a:lumMod val="2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lang="zh-TW" altLang="en-US" dirty="0">
              <a:solidFill>
                <a:schemeClr val="accent5">
                  <a:lumMod val="25000"/>
                </a:schemeClr>
              </a:solidFill>
              <a:latin typeface="微軟正黑體" panose="020B0604030504040204" pitchFamily="34" charset="-120"/>
              <a:ea typeface="微軟正黑體" panose="020B0604030504040204" pitchFamily="34" charset="-120"/>
            </a:endParaRPr>
          </a:p>
        </p:txBody>
      </p:sp>
      <p:sp>
        <p:nvSpPr>
          <p:cNvPr id="66" name="語音泡泡: 橢圓形 65">
            <a:extLst>
              <a:ext uri="{FF2B5EF4-FFF2-40B4-BE49-F238E27FC236}">
                <a16:creationId xmlns:a16="http://schemas.microsoft.com/office/drawing/2014/main" id="{358A619E-95CD-B58D-48ED-607DC3D10EE2}"/>
              </a:ext>
            </a:extLst>
          </p:cNvPr>
          <p:cNvSpPr/>
          <p:nvPr/>
        </p:nvSpPr>
        <p:spPr>
          <a:xfrm>
            <a:off x="9258629" y="359878"/>
            <a:ext cx="2589836" cy="1667435"/>
          </a:xfrm>
          <a:prstGeom prst="wedgeEllipseCallout">
            <a:avLst>
              <a:gd name="adj1" fmla="val -48049"/>
              <a:gd name="adj2" fmla="val 62500"/>
            </a:avLst>
          </a:prstGeom>
          <a:solidFill>
            <a:srgbClr val="6EA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a:solidFill>
                  <a:schemeClr val="bg1"/>
                </a:solidFill>
              </a:rPr>
              <a:t>強調</a:t>
            </a:r>
            <a:r>
              <a:rPr lang="en-US" altLang="zh-TW" sz="2000" b="1" dirty="0">
                <a:solidFill>
                  <a:schemeClr val="bg1"/>
                </a:solidFill>
              </a:rPr>
              <a:t>!!</a:t>
            </a:r>
          </a:p>
          <a:p>
            <a:pPr algn="ctr"/>
            <a:r>
              <a:rPr lang="zh-TW" altLang="en-US" sz="2000" b="1" dirty="0">
                <a:solidFill>
                  <a:schemeClr val="bg1"/>
                </a:solidFill>
              </a:rPr>
              <a:t>不會犧牲經濟利益來達成減碳目標</a:t>
            </a:r>
          </a:p>
        </p:txBody>
      </p:sp>
    </p:spTree>
    <p:extLst>
      <p:ext uri="{BB962C8B-B14F-4D97-AF65-F5344CB8AC3E}">
        <p14:creationId xmlns:p14="http://schemas.microsoft.com/office/powerpoint/2010/main" val="8293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100000">
                                          <p:val>
                                            <p:strVal val="#ppt_x"/>
                                          </p:val>
                                        </p:tav>
                                      </p:tavLst>
                                    </p:anim>
                                    <p:anim calcmode="lin" valueType="num">
                                      <p:cBhvr>
                                        <p:cTn id="8" dur="500" fill="hold"/>
                                        <p:tgtEl>
                                          <p:spTgt spid="24"/>
                                        </p:tgtEl>
                                        <p:attrNameLst>
                                          <p:attrName>ppt_y</p:attrName>
                                        </p:attrNameLst>
                                      </p:cBhvr>
                                      <p:tavLst>
                                        <p:tav tm="0">
                                          <p:val>
                                            <p:strVal val="#ppt_y-#ppt_h/2"/>
                                          </p:val>
                                        </p:tav>
                                        <p:tav tm="100000">
                                          <p:val>
                                            <p:strVal val="#ppt_y"/>
                                          </p:val>
                                        </p:tav>
                                      </p:tavLst>
                                    </p:anim>
                                    <p:anim calcmode="lin" valueType="num">
                                      <p:cBhvr>
                                        <p:cTn id="9" dur="500" fill="hold"/>
                                        <p:tgtEl>
                                          <p:spTgt spid="24"/>
                                        </p:tgtEl>
                                        <p:attrNameLst>
                                          <p:attrName>ppt_w</p:attrName>
                                        </p:attrNameLst>
                                      </p:cBhvr>
                                      <p:tavLst>
                                        <p:tav tm="0">
                                          <p:val>
                                            <p:strVal val="#ppt_w"/>
                                          </p:val>
                                        </p:tav>
                                        <p:tav tm="100000">
                                          <p:val>
                                            <p:strVal val="#ppt_w"/>
                                          </p:val>
                                        </p:tav>
                                      </p:tavLst>
                                    </p:anim>
                                    <p:anim calcmode="lin" valueType="num">
                                      <p:cBhvr>
                                        <p:cTn id="10" dur="500" fill="hold"/>
                                        <p:tgtEl>
                                          <p:spTgt spid="2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p:tgtEl>
                                          <p:spTgt spid="47"/>
                                        </p:tgtEl>
                                        <p:attrNameLst>
                                          <p:attrName>ppt_y</p:attrName>
                                        </p:attrNameLst>
                                      </p:cBhvr>
                                      <p:tavLst>
                                        <p:tav tm="0">
                                          <p:val>
                                            <p:strVal val="#ppt_y+#ppt_h*1.125000"/>
                                          </p:val>
                                        </p:tav>
                                        <p:tav tm="100000">
                                          <p:val>
                                            <p:strVal val="#ppt_y"/>
                                          </p:val>
                                        </p:tav>
                                      </p:tavLst>
                                    </p:anim>
                                    <p:animEffect transition="in" filter="wipe(up)">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ppt_h/2"/>
                                          </p:val>
                                        </p:tav>
                                        <p:tav tm="100000">
                                          <p:val>
                                            <p:strVal val="#ppt_y"/>
                                          </p:val>
                                        </p:tav>
                                      </p:tavLst>
                                    </p:anim>
                                    <p:anim calcmode="lin" valueType="num">
                                      <p:cBhvr>
                                        <p:cTn id="22" dur="500" fill="hold"/>
                                        <p:tgtEl>
                                          <p:spTgt spid="48"/>
                                        </p:tgtEl>
                                        <p:attrNameLst>
                                          <p:attrName>ppt_w</p:attrName>
                                        </p:attrNameLst>
                                      </p:cBhvr>
                                      <p:tavLst>
                                        <p:tav tm="0">
                                          <p:val>
                                            <p:strVal val="#ppt_w"/>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childTnLst>
                                </p:cTn>
                              </p:par>
                              <p:par>
                                <p:cTn id="24" presetID="10" presetClass="exit" presetSubtype="0" fill="hold" nodeType="with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7"/>
                                        </p:tgtEl>
                                      </p:cBhvr>
                                    </p:animEffect>
                                    <p:set>
                                      <p:cBhvr>
                                        <p:cTn id="29" dur="1" fill="hold">
                                          <p:stCondLst>
                                            <p:cond delay="499"/>
                                          </p:stCondLst>
                                        </p:cTn>
                                        <p:tgtEl>
                                          <p:spTgt spid="47"/>
                                        </p:tgtEl>
                                        <p:attrNameLst>
                                          <p:attrName>style.visibility</p:attrName>
                                        </p:attrNameLst>
                                      </p:cBhvr>
                                      <p:to>
                                        <p:strVal val="hidden"/>
                                      </p:to>
                                    </p:set>
                                  </p:childTnLst>
                                </p:cTn>
                              </p:par>
                            </p:childTnLst>
                          </p:cTn>
                        </p:par>
                        <p:par>
                          <p:cTn id="30" fill="hold">
                            <p:stCondLst>
                              <p:cond delay="500"/>
                            </p:stCondLst>
                            <p:childTnLst>
                              <p:par>
                                <p:cTn id="31" presetID="12" presetClass="entr" presetSubtype="4"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p:tgtEl>
                                          <p:spTgt spid="51"/>
                                        </p:tgtEl>
                                        <p:attrNameLst>
                                          <p:attrName>ppt_y</p:attrName>
                                        </p:attrNameLst>
                                      </p:cBhvr>
                                      <p:tavLst>
                                        <p:tav tm="0">
                                          <p:val>
                                            <p:strVal val="#ppt_y+#ppt_h*1.125000"/>
                                          </p:val>
                                        </p:tav>
                                        <p:tav tm="100000">
                                          <p:val>
                                            <p:strVal val="#ppt_y"/>
                                          </p:val>
                                        </p:tav>
                                      </p:tavLst>
                                    </p:anim>
                                    <p:animEffect transition="in" filter="wipe(up)">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ppt_x</p:attrName>
                                        </p:attrNameLst>
                                      </p:cBhvr>
                                      <p:tavLst>
                                        <p:tav tm="0">
                                          <p:val>
                                            <p:strVal val="#ppt_x"/>
                                          </p:val>
                                        </p:tav>
                                        <p:tav tm="100000">
                                          <p:val>
                                            <p:strVal val="#ppt_x"/>
                                          </p:val>
                                        </p:tav>
                                      </p:tavLst>
                                    </p:anim>
                                    <p:anim calcmode="lin" valueType="num">
                                      <p:cBhvr>
                                        <p:cTn id="40" dur="500" fill="hold"/>
                                        <p:tgtEl>
                                          <p:spTgt spid="62"/>
                                        </p:tgtEl>
                                        <p:attrNameLst>
                                          <p:attrName>ppt_y</p:attrName>
                                        </p:attrNameLst>
                                      </p:cBhvr>
                                      <p:tavLst>
                                        <p:tav tm="0">
                                          <p:val>
                                            <p:strVal val="#ppt_y-#ppt_h/2"/>
                                          </p:val>
                                        </p:tav>
                                        <p:tav tm="100000">
                                          <p:val>
                                            <p:strVal val="#ppt_y"/>
                                          </p:val>
                                        </p:tav>
                                      </p:tavLst>
                                    </p:anim>
                                    <p:anim calcmode="lin" valueType="num">
                                      <p:cBhvr>
                                        <p:cTn id="41" dur="500" fill="hold"/>
                                        <p:tgtEl>
                                          <p:spTgt spid="62"/>
                                        </p:tgtEl>
                                        <p:attrNameLst>
                                          <p:attrName>ppt_w</p:attrName>
                                        </p:attrNameLst>
                                      </p:cBhvr>
                                      <p:tavLst>
                                        <p:tav tm="0">
                                          <p:val>
                                            <p:strVal val="#ppt_w"/>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childTnLst>
                                </p:cTn>
                              </p:par>
                              <p:par>
                                <p:cTn id="43" presetID="10" presetClass="exit" presetSubtype="0" fill="hold" nodeType="withEffect">
                                  <p:stCondLst>
                                    <p:cond delay="0"/>
                                  </p:stCondLst>
                                  <p:childTnLst>
                                    <p:animEffect transition="out" filter="fade">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childTnLst>
                          </p:cTn>
                        </p:par>
                        <p:par>
                          <p:cTn id="49" fill="hold">
                            <p:stCondLst>
                              <p:cond delay="500"/>
                            </p:stCondLst>
                            <p:childTnLst>
                              <p:par>
                                <p:cTn id="50" presetID="12" presetClass="entr" presetSubtype="4"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500"/>
                                        <p:tgtEl>
                                          <p:spTgt spid="65"/>
                                        </p:tgtEl>
                                        <p:attrNameLst>
                                          <p:attrName>ppt_y</p:attrName>
                                        </p:attrNameLst>
                                      </p:cBhvr>
                                      <p:tavLst>
                                        <p:tav tm="0">
                                          <p:val>
                                            <p:strVal val="#ppt_y+#ppt_h*1.125000"/>
                                          </p:val>
                                        </p:tav>
                                        <p:tav tm="100000">
                                          <p:val>
                                            <p:strVal val="#ppt_y"/>
                                          </p:val>
                                        </p:tav>
                                      </p:tavLst>
                                    </p:anim>
                                    <p:animEffect transition="in" filter="wipe(up)">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ppt_x</p:attrName>
                                        </p:attrNameLst>
                                      </p:cBhvr>
                                      <p:tavLst>
                                        <p:tav tm="0">
                                          <p:val>
                                            <p:strVal val="#ppt_x-#ppt_w/2"/>
                                          </p:val>
                                        </p:tav>
                                        <p:tav tm="100000">
                                          <p:val>
                                            <p:strVal val="#ppt_x"/>
                                          </p:val>
                                        </p:tav>
                                      </p:tavLst>
                                    </p:anim>
                                    <p:anim calcmode="lin" valueType="num">
                                      <p:cBhvr>
                                        <p:cTn id="59" dur="500" fill="hold"/>
                                        <p:tgtEl>
                                          <p:spTgt spid="66"/>
                                        </p:tgtEl>
                                        <p:attrNameLst>
                                          <p:attrName>ppt_y</p:attrName>
                                        </p:attrNameLst>
                                      </p:cBhvr>
                                      <p:tavLst>
                                        <p:tav tm="0">
                                          <p:val>
                                            <p:strVal val="#ppt_y"/>
                                          </p:val>
                                        </p:tav>
                                        <p:tav tm="100000">
                                          <p:val>
                                            <p:strVal val="#ppt_y"/>
                                          </p:val>
                                        </p:tav>
                                      </p:tavLst>
                                    </p:anim>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綠色, 樹狀, 反射, 視窗 的圖片&#10;&#10;自動產生的描述">
            <a:extLst>
              <a:ext uri="{FF2B5EF4-FFF2-40B4-BE49-F238E27FC236}">
                <a16:creationId xmlns:a16="http://schemas.microsoft.com/office/drawing/2014/main" id="{E37C4DA7-FB82-4327-1A55-A9352DD9E925}"/>
              </a:ext>
            </a:extLst>
          </p:cNvPr>
          <p:cNvPicPr>
            <a:picLocks noChangeAspect="1"/>
          </p:cNvPicPr>
          <p:nvPr/>
        </p:nvPicPr>
        <p:blipFill rotWithShape="1">
          <a:blip r:embed="rId2"/>
          <a:srcRect b="15656"/>
          <a:stretch/>
        </p:blipFill>
        <p:spPr>
          <a:xfrm>
            <a:off x="272" y="1"/>
            <a:ext cx="12191728" cy="6858000"/>
          </a:xfrm>
          <a:prstGeom prst="rect">
            <a:avLst/>
          </a:prstGeom>
        </p:spPr>
      </p:pic>
      <p:sp>
        <p:nvSpPr>
          <p:cNvPr id="3" name="文字方塊 2">
            <a:extLst>
              <a:ext uri="{FF2B5EF4-FFF2-40B4-BE49-F238E27FC236}">
                <a16:creationId xmlns:a16="http://schemas.microsoft.com/office/drawing/2014/main" id="{C946FD7B-2610-8922-23BB-A127D8DAA338}"/>
              </a:ext>
            </a:extLst>
          </p:cNvPr>
          <p:cNvSpPr txBox="1"/>
          <p:nvPr/>
        </p:nvSpPr>
        <p:spPr>
          <a:xfrm>
            <a:off x="313426" y="281129"/>
            <a:ext cx="3046203" cy="523220"/>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cs typeface="Verdana"/>
              </a:rPr>
              <a:t>馬來西亞</a:t>
            </a:r>
            <a:r>
              <a:rPr lang="en-US" altLang="zh-TW" sz="2800" b="1" dirty="0">
                <a:solidFill>
                  <a:schemeClr val="bg1"/>
                </a:solidFill>
                <a:latin typeface="微軟正黑體" panose="020B0604030504040204" pitchFamily="34" charset="-120"/>
                <a:ea typeface="微軟正黑體" panose="020B0604030504040204" pitchFamily="34" charset="-120"/>
                <a:cs typeface="Verdana"/>
              </a:rPr>
              <a:t>ESG</a:t>
            </a:r>
            <a:r>
              <a:rPr lang="zh-TW" altLang="en-US" sz="2800" b="1" dirty="0">
                <a:solidFill>
                  <a:schemeClr val="bg1"/>
                </a:solidFill>
                <a:latin typeface="微軟正黑體" panose="020B0604030504040204" pitchFamily="34" charset="-120"/>
                <a:ea typeface="微軟正黑體" panose="020B0604030504040204" pitchFamily="34" charset="-120"/>
                <a:cs typeface="Verdana"/>
              </a:rPr>
              <a:t>政策</a:t>
            </a:r>
          </a:p>
        </p:txBody>
      </p:sp>
      <p:sp>
        <p:nvSpPr>
          <p:cNvPr id="4" name="平行四邊形 3">
            <a:extLst>
              <a:ext uri="{FF2B5EF4-FFF2-40B4-BE49-F238E27FC236}">
                <a16:creationId xmlns:a16="http://schemas.microsoft.com/office/drawing/2014/main" id="{BC82C3F2-0B24-06C9-8529-F06A1DA752CF}"/>
              </a:ext>
            </a:extLst>
          </p:cNvPr>
          <p:cNvSpPr/>
          <p:nvPr/>
        </p:nvSpPr>
        <p:spPr>
          <a:xfrm flipH="1">
            <a:off x="981073" y="1609725"/>
            <a:ext cx="11365733" cy="5248274"/>
          </a:xfrm>
          <a:prstGeom prst="parallelogram">
            <a:avLst>
              <a:gd name="adj" fmla="val 16418"/>
            </a:avLst>
          </a:prstGeom>
          <a:solidFill>
            <a:srgbClr val="FFFFFF">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5" name="Immagine" descr="Immagine">
            <a:extLst>
              <a:ext uri="{FF2B5EF4-FFF2-40B4-BE49-F238E27FC236}">
                <a16:creationId xmlns:a16="http://schemas.microsoft.com/office/drawing/2014/main" id="{5A681994-3C01-2557-366C-DDCB84B7CEA3}"/>
              </a:ext>
            </a:extLst>
          </p:cNvPr>
          <p:cNvPicPr>
            <a:picLocks noChangeAspect="1"/>
          </p:cNvPicPr>
          <p:nvPr/>
        </p:nvPicPr>
        <p:blipFill>
          <a:blip r:embed="rId3"/>
          <a:stretch>
            <a:fillRect/>
          </a:stretch>
        </p:blipFill>
        <p:spPr>
          <a:xfrm>
            <a:off x="11173474" y="6362857"/>
            <a:ext cx="784734" cy="351444"/>
          </a:xfrm>
          <a:prstGeom prst="rect">
            <a:avLst/>
          </a:prstGeom>
          <a:ln w="12700">
            <a:miter lim="400000"/>
          </a:ln>
        </p:spPr>
      </p:pic>
      <p:sp>
        <p:nvSpPr>
          <p:cNvPr id="6" name="投影片編號版面配置區 3">
            <a:extLst>
              <a:ext uri="{FF2B5EF4-FFF2-40B4-BE49-F238E27FC236}">
                <a16:creationId xmlns:a16="http://schemas.microsoft.com/office/drawing/2014/main" id="{730D6E5C-00CB-7976-316E-943FAE713FC4}"/>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11</a:t>
            </a:fld>
            <a:endParaRPr lang="it-IT" sz="1050" dirty="0">
              <a:solidFill>
                <a:schemeClr val="bg1"/>
              </a:solidFill>
            </a:endParaRPr>
          </a:p>
        </p:txBody>
      </p:sp>
      <p:graphicFrame>
        <p:nvGraphicFramePr>
          <p:cNvPr id="7" name="表格 5">
            <a:extLst>
              <a:ext uri="{FF2B5EF4-FFF2-40B4-BE49-F238E27FC236}">
                <a16:creationId xmlns:a16="http://schemas.microsoft.com/office/drawing/2014/main" id="{0CEA7374-AAB9-92AD-60C0-3E68564D9B71}"/>
              </a:ext>
            </a:extLst>
          </p:cNvPr>
          <p:cNvGraphicFramePr>
            <a:graphicFrameLocks noGrp="1"/>
          </p:cNvGraphicFramePr>
          <p:nvPr>
            <p:extLst>
              <p:ext uri="{D42A27DB-BD31-4B8C-83A1-F6EECF244321}">
                <p14:modId xmlns:p14="http://schemas.microsoft.com/office/powerpoint/2010/main" val="2382187715"/>
              </p:ext>
            </p:extLst>
          </p:nvPr>
        </p:nvGraphicFramePr>
        <p:xfrm>
          <a:off x="1865394" y="2789239"/>
          <a:ext cx="5278356" cy="1645920"/>
        </p:xfrm>
        <a:graphic>
          <a:graphicData uri="http://schemas.openxmlformats.org/drawingml/2006/table">
            <a:tbl>
              <a:tblPr firstRow="1" bandRow="1">
                <a:tableStyleId>{F2DE63D5-997A-4646-A377-4702673A728D}</a:tableStyleId>
              </a:tblPr>
              <a:tblGrid>
                <a:gridCol w="1928173">
                  <a:extLst>
                    <a:ext uri="{9D8B030D-6E8A-4147-A177-3AD203B41FA5}">
                      <a16:colId xmlns:a16="http://schemas.microsoft.com/office/drawing/2014/main" val="1726341728"/>
                    </a:ext>
                  </a:extLst>
                </a:gridCol>
                <a:gridCol w="1596430">
                  <a:extLst>
                    <a:ext uri="{9D8B030D-6E8A-4147-A177-3AD203B41FA5}">
                      <a16:colId xmlns:a16="http://schemas.microsoft.com/office/drawing/2014/main" val="400243785"/>
                    </a:ext>
                  </a:extLst>
                </a:gridCol>
                <a:gridCol w="1753753">
                  <a:extLst>
                    <a:ext uri="{9D8B030D-6E8A-4147-A177-3AD203B41FA5}">
                      <a16:colId xmlns:a16="http://schemas.microsoft.com/office/drawing/2014/main" val="2255555175"/>
                    </a:ext>
                  </a:extLst>
                </a:gridCol>
              </a:tblGrid>
              <a:tr h="0">
                <a:tc>
                  <a:txBody>
                    <a:bodyPr/>
                    <a:lstStyle/>
                    <a:p>
                      <a:r>
                        <a:rPr lang="zh-TW" altLang="en-US" sz="1600" b="0" dirty="0">
                          <a:solidFill>
                            <a:schemeClr val="bg1"/>
                          </a:solidFill>
                        </a:rPr>
                        <a:t>政策</a:t>
                      </a:r>
                      <a:endParaRPr lang="en-US" altLang="zh-TW" sz="1600" b="0"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1600" b="0" dirty="0">
                          <a:solidFill>
                            <a:schemeClr val="bg1"/>
                          </a:solidFill>
                        </a:rPr>
                        <a:t>目的</a:t>
                      </a:r>
                      <a:endParaRPr lang="zh-TW" altLang="en-US" sz="1600" b="0" dirty="0">
                        <a:solidFill>
                          <a:schemeClr val="bg1"/>
                        </a:solidFill>
                        <a:latin typeface="微軟正黑體" panose="020B0604030504040204" pitchFamily="34" charset="-120"/>
                        <a:ea typeface="微軟正黑體" panose="020B0604030504040204" pitchFamily="34" charset="-120"/>
                      </a:endParaRPr>
                    </a:p>
                  </a:txBody>
                  <a:tcPr>
                    <a:solidFill>
                      <a:srgbClr val="3A876B"/>
                    </a:solidFill>
                  </a:tcPr>
                </a:tc>
                <a:tc>
                  <a:txBody>
                    <a:bodyPr/>
                    <a:lstStyle/>
                    <a:p>
                      <a:r>
                        <a:rPr lang="zh-TW" altLang="en-US" sz="1600" b="0" dirty="0"/>
                        <a:t>目標</a:t>
                      </a:r>
                    </a:p>
                  </a:txBody>
                  <a:tcPr>
                    <a:solidFill>
                      <a:srgbClr val="F59F49"/>
                    </a:solidFill>
                  </a:tcPr>
                </a:tc>
                <a:extLst>
                  <a:ext uri="{0D108BD9-81ED-4DB2-BD59-A6C34878D82A}">
                    <a16:rowId xmlns:a16="http://schemas.microsoft.com/office/drawing/2014/main" val="1827249360"/>
                  </a:ext>
                </a:extLst>
              </a:tr>
              <a:tr h="370840">
                <a:tc>
                  <a:txBody>
                    <a:bodyPr/>
                    <a:lstStyle/>
                    <a:p>
                      <a:r>
                        <a:rPr lang="zh-TW" altLang="zh-TW" sz="1600" b="0" spc="100" dirty="0">
                          <a:solidFill>
                            <a:schemeClr val="accent5">
                              <a:lumMod val="25000"/>
                            </a:schemeClr>
                          </a:solidFill>
                          <a:effectLst/>
                        </a:rPr>
                        <a:t>「環境保護、社會責任及企業治理」</a:t>
                      </a:r>
                      <a:r>
                        <a:rPr lang="en-US" altLang="zh-TW" sz="1600" b="0" spc="100" dirty="0">
                          <a:solidFill>
                            <a:schemeClr val="accent5">
                              <a:lumMod val="25000"/>
                            </a:schemeClr>
                          </a:solidFill>
                          <a:effectLst/>
                        </a:rPr>
                        <a:t>(</a:t>
                      </a:r>
                      <a:r>
                        <a:rPr lang="en-US" altLang="zh-TW" sz="1600" b="0" spc="100" dirty="0" err="1">
                          <a:solidFill>
                            <a:schemeClr val="accent5">
                              <a:lumMod val="25000"/>
                            </a:schemeClr>
                          </a:solidFill>
                          <a:effectLst/>
                        </a:rPr>
                        <a:t>i</a:t>
                      </a:r>
                      <a:r>
                        <a:rPr lang="en-US" altLang="zh-TW" sz="1600" b="0" spc="100" dirty="0">
                          <a:solidFill>
                            <a:schemeClr val="accent5">
                              <a:lumMod val="25000"/>
                            </a:schemeClr>
                          </a:solidFill>
                          <a:effectLst/>
                        </a:rPr>
                        <a:t>-ESG)</a:t>
                      </a:r>
                      <a:r>
                        <a:rPr lang="zh-TW" altLang="zh-TW" sz="1600" b="0" spc="100" dirty="0">
                          <a:solidFill>
                            <a:schemeClr val="accent5">
                              <a:lumMod val="25000"/>
                            </a:schemeClr>
                          </a:solidFill>
                          <a:effectLst/>
                        </a:rPr>
                        <a:t>架構</a:t>
                      </a:r>
                      <a:endParaRPr lang="zh-TW" altLang="en-US" sz="1600" b="0" dirty="0">
                        <a:solidFill>
                          <a:schemeClr val="accent5">
                            <a:lumMod val="25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1600" b="0" spc="100" dirty="0">
                          <a:solidFill>
                            <a:schemeClr val="accent5">
                              <a:lumMod val="25000"/>
                            </a:schemeClr>
                          </a:solidFill>
                          <a:effectLst/>
                        </a:rPr>
                        <a:t>拓展東南亞綠色業務。促進與培育綠色製造</a:t>
                      </a:r>
                      <a:endParaRPr lang="zh-TW" altLang="en-US" sz="1600" b="0" dirty="0">
                        <a:solidFill>
                          <a:schemeClr val="accent5">
                            <a:lumMod val="25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1600" b="0" spc="100" dirty="0">
                          <a:solidFill>
                            <a:schemeClr val="accent5">
                              <a:lumMod val="25000"/>
                            </a:schemeClr>
                          </a:solidFill>
                          <a:effectLst/>
                        </a:rPr>
                        <a:t>帶動東南亞綠色領域業務成長，至</a:t>
                      </a:r>
                      <a:r>
                        <a:rPr lang="en-US" altLang="zh-TW" sz="1600" b="0" spc="100" dirty="0">
                          <a:solidFill>
                            <a:schemeClr val="accent5">
                              <a:lumMod val="25000"/>
                            </a:schemeClr>
                          </a:solidFill>
                          <a:effectLst/>
                        </a:rPr>
                        <a:t>2030</a:t>
                      </a:r>
                      <a:r>
                        <a:rPr lang="zh-TW" altLang="zh-TW" sz="1600" b="0" spc="100" dirty="0">
                          <a:solidFill>
                            <a:schemeClr val="accent5">
                              <a:lumMod val="25000"/>
                            </a:schemeClr>
                          </a:solidFill>
                          <a:effectLst/>
                        </a:rPr>
                        <a:t>年相關價值可達</a:t>
                      </a:r>
                      <a:r>
                        <a:rPr lang="en-US" altLang="zh-TW" sz="1600" b="0" spc="100" dirty="0">
                          <a:solidFill>
                            <a:schemeClr val="accent5">
                              <a:lumMod val="25000"/>
                            </a:schemeClr>
                          </a:solidFill>
                          <a:effectLst/>
                        </a:rPr>
                        <a:t>2,000</a:t>
                      </a:r>
                      <a:r>
                        <a:rPr lang="zh-TW" altLang="zh-TW" sz="1600" b="0" spc="100" dirty="0">
                          <a:solidFill>
                            <a:schemeClr val="accent5">
                              <a:lumMod val="25000"/>
                            </a:schemeClr>
                          </a:solidFill>
                          <a:effectLst/>
                        </a:rPr>
                        <a:t>億美元</a:t>
                      </a:r>
                      <a:endParaRPr lang="zh-TW" altLang="en-US" sz="1600" b="0" dirty="0">
                        <a:solidFill>
                          <a:schemeClr val="accent5">
                            <a:lumMod val="25000"/>
                          </a:schemeClr>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24304511"/>
                  </a:ext>
                </a:extLst>
              </a:tr>
            </a:tbl>
          </a:graphicData>
        </a:graphic>
      </p:graphicFrame>
      <p:sp>
        <p:nvSpPr>
          <p:cNvPr id="8" name="文字方塊 7">
            <a:extLst>
              <a:ext uri="{FF2B5EF4-FFF2-40B4-BE49-F238E27FC236}">
                <a16:creationId xmlns:a16="http://schemas.microsoft.com/office/drawing/2014/main" id="{523FE261-DF5A-A6B1-A55A-501DDC7DDEDE}"/>
              </a:ext>
            </a:extLst>
          </p:cNvPr>
          <p:cNvSpPr txBox="1"/>
          <p:nvPr/>
        </p:nvSpPr>
        <p:spPr>
          <a:xfrm>
            <a:off x="1865394" y="2054904"/>
            <a:ext cx="8268107" cy="369332"/>
          </a:xfrm>
          <a:prstGeom prst="rect">
            <a:avLst/>
          </a:prstGeom>
          <a:noFill/>
        </p:spPr>
        <p:txBody>
          <a:bodyPr wrap="square">
            <a:spAutoFit/>
          </a:bodyPr>
          <a:lstStyle/>
          <a:p>
            <a:r>
              <a:rPr lang="en-US" altLang="zh-TW" b="1" spc="100" dirty="0">
                <a:solidFill>
                  <a:srgbClr val="363636"/>
                </a:solidFill>
                <a:latin typeface="Arial" panose="020B0604020202020204" pitchFamily="34" charset="0"/>
                <a:ea typeface="微軟正黑體" panose="020B0604030504040204" pitchFamily="34" charset="-120"/>
                <a:cs typeface="Arial" panose="020B0604020202020204" pitchFamily="34" charset="0"/>
              </a:rPr>
              <a:t>2023.9</a:t>
            </a:r>
            <a:r>
              <a:rPr lang="zh-TW" altLang="zh-TW" sz="1800" b="1" spc="100" dirty="0">
                <a:solidFill>
                  <a:srgbClr val="363636"/>
                </a:solidFill>
                <a:effectLst/>
                <a:latin typeface="Arial" panose="020B0604020202020204" pitchFamily="34" charset="0"/>
                <a:ea typeface="微軟正黑體" panose="020B0604030504040204" pitchFamily="34" charset="-120"/>
                <a:cs typeface="Arial" panose="020B0604020202020204" pitchFamily="34" charset="0"/>
              </a:rPr>
              <a:t>為製造業推出「環境保護、社會責任及企業治理」</a:t>
            </a:r>
            <a:r>
              <a:rPr lang="en-US" altLang="zh-TW" sz="1800" b="1" spc="100" dirty="0">
                <a:solidFill>
                  <a:srgbClr val="363636"/>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1800" b="1" spc="100" dirty="0" err="1">
                <a:solidFill>
                  <a:srgbClr val="363636"/>
                </a:solidFill>
                <a:effectLst/>
                <a:latin typeface="Arial" panose="020B0604020202020204" pitchFamily="34" charset="0"/>
                <a:ea typeface="微軟正黑體" panose="020B0604030504040204" pitchFamily="34" charset="-120"/>
                <a:cs typeface="Arial" panose="020B0604020202020204" pitchFamily="34" charset="0"/>
              </a:rPr>
              <a:t>i</a:t>
            </a:r>
            <a:r>
              <a:rPr lang="en-US" altLang="zh-TW" sz="1800" b="1" spc="100" dirty="0">
                <a:solidFill>
                  <a:srgbClr val="363636"/>
                </a:solidFill>
                <a:effectLst/>
                <a:latin typeface="Arial" panose="020B0604020202020204" pitchFamily="34" charset="0"/>
                <a:ea typeface="微軟正黑體" panose="020B0604030504040204" pitchFamily="34" charset="-120"/>
                <a:cs typeface="Arial" panose="020B0604020202020204" pitchFamily="34" charset="0"/>
              </a:rPr>
              <a:t>-ESG)</a:t>
            </a:r>
            <a:r>
              <a:rPr lang="zh-TW" altLang="zh-TW" sz="1800" b="1" spc="100" dirty="0">
                <a:solidFill>
                  <a:srgbClr val="363636"/>
                </a:solidFill>
                <a:effectLst/>
                <a:latin typeface="Arial" panose="020B0604020202020204" pitchFamily="34" charset="0"/>
                <a:ea typeface="微軟正黑體" panose="020B0604030504040204" pitchFamily="34" charset="-120"/>
                <a:cs typeface="Arial" panose="020B0604020202020204" pitchFamily="34" charset="0"/>
              </a:rPr>
              <a:t>架構</a:t>
            </a:r>
            <a:endParaRPr lang="en-US" altLang="zh-TW" sz="1800" b="1" spc="100" dirty="0">
              <a:solidFill>
                <a:srgbClr val="363636"/>
              </a:solidFill>
              <a:effectLst/>
              <a:latin typeface="Arial" panose="020B0604020202020204" pitchFamily="34" charset="0"/>
              <a:ea typeface="微軟正黑體" panose="020B0604030504040204" pitchFamily="34" charset="-120"/>
              <a:cs typeface="Arial" panose="020B0604020202020204" pitchFamily="34" charset="0"/>
            </a:endParaRPr>
          </a:p>
        </p:txBody>
      </p:sp>
      <p:grpSp>
        <p:nvGrpSpPr>
          <p:cNvPr id="35" name="群組 34">
            <a:extLst>
              <a:ext uri="{FF2B5EF4-FFF2-40B4-BE49-F238E27FC236}">
                <a16:creationId xmlns:a16="http://schemas.microsoft.com/office/drawing/2014/main" id="{1230503F-B1C7-3C1F-57F4-2AACF9C97FF6}"/>
              </a:ext>
            </a:extLst>
          </p:cNvPr>
          <p:cNvGrpSpPr/>
          <p:nvPr/>
        </p:nvGrpSpPr>
        <p:grpSpPr>
          <a:xfrm>
            <a:off x="8375358" y="3149139"/>
            <a:ext cx="3062410" cy="2942671"/>
            <a:chOff x="8290734" y="2596240"/>
            <a:chExt cx="3511248" cy="3373959"/>
          </a:xfrm>
        </p:grpSpPr>
        <p:sp>
          <p:nvSpPr>
            <p:cNvPr id="36" name="Freeform 7">
              <a:extLst>
                <a:ext uri="{FF2B5EF4-FFF2-40B4-BE49-F238E27FC236}">
                  <a16:creationId xmlns:a16="http://schemas.microsoft.com/office/drawing/2014/main" id="{BF1D97E8-F216-0E7E-AD7D-2EB02C4AB5A1}"/>
                </a:ext>
              </a:extLst>
            </p:cNvPr>
            <p:cNvSpPr>
              <a:spLocks/>
            </p:cNvSpPr>
            <p:nvPr/>
          </p:nvSpPr>
          <p:spPr bwMode="auto">
            <a:xfrm>
              <a:off x="9135247" y="2596240"/>
              <a:ext cx="1688002" cy="1686980"/>
            </a:xfrm>
            <a:custGeom>
              <a:avLst/>
              <a:gdLst>
                <a:gd name="T0" fmla="*/ 414 w 828"/>
                <a:gd name="T1" fmla="*/ 0 h 827"/>
                <a:gd name="T2" fmla="*/ 0 w 828"/>
                <a:gd name="T3" fmla="*/ 413 h 827"/>
                <a:gd name="T4" fmla="*/ 412 w 828"/>
                <a:gd name="T5" fmla="*/ 827 h 827"/>
                <a:gd name="T6" fmla="*/ 414 w 828"/>
                <a:gd name="T7" fmla="*/ 827 h 827"/>
                <a:gd name="T8" fmla="*/ 416 w 828"/>
                <a:gd name="T9" fmla="*/ 827 h 827"/>
                <a:gd name="T10" fmla="*/ 464 w 828"/>
                <a:gd name="T11" fmla="*/ 824 h 827"/>
                <a:gd name="T12" fmla="*/ 825 w 828"/>
                <a:gd name="T13" fmla="*/ 462 h 827"/>
                <a:gd name="T14" fmla="*/ 828 w 828"/>
                <a:gd name="T15" fmla="*/ 413 h 827"/>
                <a:gd name="T16" fmla="*/ 828 w 828"/>
                <a:gd name="T17" fmla="*/ 413 h 827"/>
                <a:gd name="T18" fmla="*/ 414 w 828"/>
                <a:gd name="T1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8" h="827">
                  <a:moveTo>
                    <a:pt x="414" y="0"/>
                  </a:moveTo>
                  <a:cubicBezTo>
                    <a:pt x="186" y="0"/>
                    <a:pt x="0" y="185"/>
                    <a:pt x="0" y="413"/>
                  </a:cubicBezTo>
                  <a:cubicBezTo>
                    <a:pt x="218" y="436"/>
                    <a:pt x="391" y="609"/>
                    <a:pt x="412" y="827"/>
                  </a:cubicBezTo>
                  <a:cubicBezTo>
                    <a:pt x="412" y="827"/>
                    <a:pt x="413" y="827"/>
                    <a:pt x="414" y="827"/>
                  </a:cubicBezTo>
                  <a:cubicBezTo>
                    <a:pt x="415" y="827"/>
                    <a:pt x="415" y="827"/>
                    <a:pt x="416" y="827"/>
                  </a:cubicBezTo>
                  <a:cubicBezTo>
                    <a:pt x="432" y="827"/>
                    <a:pt x="449" y="826"/>
                    <a:pt x="464" y="824"/>
                  </a:cubicBezTo>
                  <a:cubicBezTo>
                    <a:pt x="653" y="801"/>
                    <a:pt x="803" y="651"/>
                    <a:pt x="825" y="462"/>
                  </a:cubicBezTo>
                  <a:cubicBezTo>
                    <a:pt x="827" y="446"/>
                    <a:pt x="828" y="430"/>
                    <a:pt x="828" y="413"/>
                  </a:cubicBezTo>
                  <a:cubicBezTo>
                    <a:pt x="828" y="413"/>
                    <a:pt x="828" y="413"/>
                    <a:pt x="828" y="413"/>
                  </a:cubicBezTo>
                  <a:cubicBezTo>
                    <a:pt x="828" y="185"/>
                    <a:pt x="642" y="0"/>
                    <a:pt x="414" y="0"/>
                  </a:cubicBezTo>
                  <a:close/>
                </a:path>
              </a:pathLst>
            </a:custGeom>
            <a:solidFill>
              <a:schemeClr val="accent2">
                <a:lumMod val="60000"/>
                <a:lumOff val="40000"/>
              </a:schemeClr>
            </a:solidFill>
            <a:ln>
              <a:noFill/>
            </a:ln>
          </p:spPr>
          <p:txBody>
            <a:bodyPr vert="horz" wrap="square" lIns="72574" tIns="36287" rIns="72574" bIns="36287" numCol="1" anchor="t" anchorCtr="0" compatLnSpc="1">
              <a:prstTxWarp prst="textNoShape">
                <a:avLst/>
              </a:prstTxWarp>
            </a:bodyPr>
            <a:lstStyle/>
            <a:p>
              <a:endParaRPr lang="en-US" sz="1429">
                <a:cs typeface="+mn-ea"/>
                <a:sym typeface="+mn-lt"/>
              </a:endParaRPr>
            </a:p>
          </p:txBody>
        </p:sp>
        <p:sp>
          <p:nvSpPr>
            <p:cNvPr id="37" name="Freeform 8">
              <a:extLst>
                <a:ext uri="{FF2B5EF4-FFF2-40B4-BE49-F238E27FC236}">
                  <a16:creationId xmlns:a16="http://schemas.microsoft.com/office/drawing/2014/main" id="{E16E76D0-B816-E7BB-A9CB-3C146FD8034D}"/>
                </a:ext>
              </a:extLst>
            </p:cNvPr>
            <p:cNvSpPr>
              <a:spLocks/>
            </p:cNvSpPr>
            <p:nvPr/>
          </p:nvSpPr>
          <p:spPr bwMode="auto">
            <a:xfrm>
              <a:off x="8290734" y="3432581"/>
              <a:ext cx="1688002" cy="1689023"/>
            </a:xfrm>
            <a:custGeom>
              <a:avLst/>
              <a:gdLst>
                <a:gd name="T0" fmla="*/ 825 w 828"/>
                <a:gd name="T1" fmla="*/ 366 h 828"/>
                <a:gd name="T2" fmla="*/ 465 w 828"/>
                <a:gd name="T3" fmla="*/ 3 h 828"/>
                <a:gd name="T4" fmla="*/ 416 w 828"/>
                <a:gd name="T5" fmla="*/ 0 h 828"/>
                <a:gd name="T6" fmla="*/ 414 w 828"/>
                <a:gd name="T7" fmla="*/ 0 h 828"/>
                <a:gd name="T8" fmla="*/ 0 w 828"/>
                <a:gd name="T9" fmla="*/ 414 h 828"/>
                <a:gd name="T10" fmla="*/ 414 w 828"/>
                <a:gd name="T11" fmla="*/ 828 h 828"/>
                <a:gd name="T12" fmla="*/ 417 w 828"/>
                <a:gd name="T13" fmla="*/ 828 h 828"/>
                <a:gd name="T14" fmla="*/ 828 w 828"/>
                <a:gd name="T15" fmla="*/ 416 h 828"/>
                <a:gd name="T16" fmla="*/ 828 w 828"/>
                <a:gd name="T17" fmla="*/ 414 h 828"/>
                <a:gd name="T18" fmla="*/ 828 w 828"/>
                <a:gd name="T19" fmla="*/ 414 h 828"/>
                <a:gd name="T20" fmla="*/ 825 w 828"/>
                <a:gd name="T21" fmla="*/ 366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8" h="828">
                  <a:moveTo>
                    <a:pt x="825" y="366"/>
                  </a:moveTo>
                  <a:cubicBezTo>
                    <a:pt x="803" y="177"/>
                    <a:pt x="653" y="26"/>
                    <a:pt x="465" y="3"/>
                  </a:cubicBezTo>
                  <a:cubicBezTo>
                    <a:pt x="449" y="1"/>
                    <a:pt x="433" y="0"/>
                    <a:pt x="416" y="0"/>
                  </a:cubicBezTo>
                  <a:cubicBezTo>
                    <a:pt x="416" y="0"/>
                    <a:pt x="415" y="0"/>
                    <a:pt x="414" y="0"/>
                  </a:cubicBezTo>
                  <a:cubicBezTo>
                    <a:pt x="186" y="0"/>
                    <a:pt x="0" y="186"/>
                    <a:pt x="0" y="414"/>
                  </a:cubicBezTo>
                  <a:cubicBezTo>
                    <a:pt x="0" y="642"/>
                    <a:pt x="186" y="828"/>
                    <a:pt x="414" y="828"/>
                  </a:cubicBezTo>
                  <a:cubicBezTo>
                    <a:pt x="415" y="828"/>
                    <a:pt x="416" y="828"/>
                    <a:pt x="417" y="828"/>
                  </a:cubicBezTo>
                  <a:cubicBezTo>
                    <a:pt x="439" y="611"/>
                    <a:pt x="611" y="438"/>
                    <a:pt x="828" y="416"/>
                  </a:cubicBezTo>
                  <a:cubicBezTo>
                    <a:pt x="828" y="415"/>
                    <a:pt x="828" y="415"/>
                    <a:pt x="828" y="414"/>
                  </a:cubicBezTo>
                  <a:cubicBezTo>
                    <a:pt x="828" y="414"/>
                    <a:pt x="828" y="414"/>
                    <a:pt x="828" y="414"/>
                  </a:cubicBezTo>
                  <a:cubicBezTo>
                    <a:pt x="828" y="398"/>
                    <a:pt x="827" y="381"/>
                    <a:pt x="825" y="366"/>
                  </a:cubicBezTo>
                  <a:close/>
                </a:path>
              </a:pathLst>
            </a:custGeom>
            <a:solidFill>
              <a:srgbClr val="0070C0"/>
            </a:solidFill>
            <a:ln>
              <a:noFill/>
            </a:ln>
          </p:spPr>
          <p:txBody>
            <a:bodyPr vert="horz" wrap="square" lIns="72574" tIns="36287" rIns="72574" bIns="36287" numCol="1" anchor="t" anchorCtr="0" compatLnSpc="1">
              <a:prstTxWarp prst="textNoShape">
                <a:avLst/>
              </a:prstTxWarp>
            </a:bodyPr>
            <a:lstStyle/>
            <a:p>
              <a:endParaRPr lang="en-US" sz="1429">
                <a:cs typeface="+mn-ea"/>
                <a:sym typeface="+mn-lt"/>
              </a:endParaRPr>
            </a:p>
          </p:txBody>
        </p:sp>
        <p:sp>
          <p:nvSpPr>
            <p:cNvPr id="38" name="Freeform 9">
              <a:extLst>
                <a:ext uri="{FF2B5EF4-FFF2-40B4-BE49-F238E27FC236}">
                  <a16:creationId xmlns:a16="http://schemas.microsoft.com/office/drawing/2014/main" id="{D05F5C1F-A50C-B328-0186-15FF708DAD7E}"/>
                </a:ext>
              </a:extLst>
            </p:cNvPr>
            <p:cNvSpPr>
              <a:spLocks/>
            </p:cNvSpPr>
            <p:nvPr/>
          </p:nvSpPr>
          <p:spPr bwMode="auto">
            <a:xfrm>
              <a:off x="9978737" y="3438709"/>
              <a:ext cx="1685960" cy="1686980"/>
            </a:xfrm>
            <a:custGeom>
              <a:avLst/>
              <a:gdLst>
                <a:gd name="T0" fmla="*/ 414 w 827"/>
                <a:gd name="T1" fmla="*/ 0 h 827"/>
                <a:gd name="T2" fmla="*/ 412 w 827"/>
                <a:gd name="T3" fmla="*/ 0 h 827"/>
                <a:gd name="T4" fmla="*/ 0 w 827"/>
                <a:gd name="T5" fmla="*/ 413 h 827"/>
                <a:gd name="T6" fmla="*/ 0 w 827"/>
                <a:gd name="T7" fmla="*/ 416 h 827"/>
                <a:gd name="T8" fmla="*/ 3 w 827"/>
                <a:gd name="T9" fmla="*/ 464 h 827"/>
                <a:gd name="T10" fmla="*/ 363 w 827"/>
                <a:gd name="T11" fmla="*/ 824 h 827"/>
                <a:gd name="T12" fmla="*/ 411 w 827"/>
                <a:gd name="T13" fmla="*/ 827 h 827"/>
                <a:gd name="T14" fmla="*/ 414 w 827"/>
                <a:gd name="T15" fmla="*/ 827 h 827"/>
                <a:gd name="T16" fmla="*/ 827 w 827"/>
                <a:gd name="T17" fmla="*/ 413 h 827"/>
                <a:gd name="T18" fmla="*/ 414 w 827"/>
                <a:gd name="T1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827">
                  <a:moveTo>
                    <a:pt x="414" y="0"/>
                  </a:moveTo>
                  <a:cubicBezTo>
                    <a:pt x="413" y="0"/>
                    <a:pt x="412" y="0"/>
                    <a:pt x="412" y="0"/>
                  </a:cubicBezTo>
                  <a:cubicBezTo>
                    <a:pt x="390" y="218"/>
                    <a:pt x="218" y="391"/>
                    <a:pt x="0" y="413"/>
                  </a:cubicBezTo>
                  <a:cubicBezTo>
                    <a:pt x="0" y="414"/>
                    <a:pt x="0" y="415"/>
                    <a:pt x="0" y="416"/>
                  </a:cubicBezTo>
                  <a:cubicBezTo>
                    <a:pt x="0" y="432"/>
                    <a:pt x="1" y="448"/>
                    <a:pt x="3" y="464"/>
                  </a:cubicBezTo>
                  <a:cubicBezTo>
                    <a:pt x="26" y="652"/>
                    <a:pt x="175" y="801"/>
                    <a:pt x="363" y="824"/>
                  </a:cubicBezTo>
                  <a:cubicBezTo>
                    <a:pt x="379" y="826"/>
                    <a:pt x="395" y="827"/>
                    <a:pt x="411" y="827"/>
                  </a:cubicBezTo>
                  <a:cubicBezTo>
                    <a:pt x="412" y="827"/>
                    <a:pt x="413" y="827"/>
                    <a:pt x="414" y="827"/>
                  </a:cubicBezTo>
                  <a:cubicBezTo>
                    <a:pt x="642" y="827"/>
                    <a:pt x="827" y="641"/>
                    <a:pt x="827" y="413"/>
                  </a:cubicBezTo>
                  <a:cubicBezTo>
                    <a:pt x="827" y="185"/>
                    <a:pt x="642" y="0"/>
                    <a:pt x="414" y="0"/>
                  </a:cubicBezTo>
                  <a:close/>
                </a:path>
              </a:pathLst>
            </a:custGeom>
            <a:solidFill>
              <a:schemeClr val="accent3"/>
            </a:solidFill>
            <a:ln>
              <a:noFill/>
            </a:ln>
          </p:spPr>
          <p:txBody>
            <a:bodyPr vert="horz" wrap="square" lIns="72574" tIns="36287" rIns="72574" bIns="36287" numCol="1" anchor="t" anchorCtr="0" compatLnSpc="1">
              <a:prstTxWarp prst="textNoShape">
                <a:avLst/>
              </a:prstTxWarp>
            </a:bodyPr>
            <a:lstStyle/>
            <a:p>
              <a:endParaRPr lang="en-US" sz="1429">
                <a:cs typeface="+mn-ea"/>
                <a:sym typeface="+mn-lt"/>
              </a:endParaRPr>
            </a:p>
          </p:txBody>
        </p:sp>
        <p:sp>
          <p:nvSpPr>
            <p:cNvPr id="39" name="Freeform 10">
              <a:extLst>
                <a:ext uri="{FF2B5EF4-FFF2-40B4-BE49-F238E27FC236}">
                  <a16:creationId xmlns:a16="http://schemas.microsoft.com/office/drawing/2014/main" id="{EEF8C03B-D9AD-C0D1-85E9-111A91513245}"/>
                </a:ext>
              </a:extLst>
            </p:cNvPr>
            <p:cNvSpPr>
              <a:spLocks/>
            </p:cNvSpPr>
            <p:nvPr/>
          </p:nvSpPr>
          <p:spPr bwMode="auto">
            <a:xfrm>
              <a:off x="9131162" y="4281176"/>
              <a:ext cx="1685960" cy="1689023"/>
            </a:xfrm>
            <a:custGeom>
              <a:avLst/>
              <a:gdLst>
                <a:gd name="T0" fmla="*/ 827 w 827"/>
                <a:gd name="T1" fmla="*/ 412 h 828"/>
                <a:gd name="T2" fmla="*/ 416 w 827"/>
                <a:gd name="T3" fmla="*/ 0 h 828"/>
                <a:gd name="T4" fmla="*/ 413 w 827"/>
                <a:gd name="T5" fmla="*/ 0 h 828"/>
                <a:gd name="T6" fmla="*/ 411 w 827"/>
                <a:gd name="T7" fmla="*/ 0 h 828"/>
                <a:gd name="T8" fmla="*/ 363 w 827"/>
                <a:gd name="T9" fmla="*/ 3 h 828"/>
                <a:gd name="T10" fmla="*/ 3 w 827"/>
                <a:gd name="T11" fmla="*/ 363 h 828"/>
                <a:gd name="T12" fmla="*/ 0 w 827"/>
                <a:gd name="T13" fmla="*/ 412 h 828"/>
                <a:gd name="T14" fmla="*/ 0 w 827"/>
                <a:gd name="T15" fmla="*/ 414 h 828"/>
                <a:gd name="T16" fmla="*/ 413 w 827"/>
                <a:gd name="T17" fmla="*/ 828 h 828"/>
                <a:gd name="T18" fmla="*/ 827 w 827"/>
                <a:gd name="T19" fmla="*/ 414 h 828"/>
                <a:gd name="T20" fmla="*/ 827 w 827"/>
                <a:gd name="T21" fmla="*/ 41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7" h="828">
                  <a:moveTo>
                    <a:pt x="827" y="412"/>
                  </a:moveTo>
                  <a:cubicBezTo>
                    <a:pt x="610" y="389"/>
                    <a:pt x="438" y="217"/>
                    <a:pt x="416" y="0"/>
                  </a:cubicBezTo>
                  <a:cubicBezTo>
                    <a:pt x="415" y="0"/>
                    <a:pt x="414" y="0"/>
                    <a:pt x="413" y="0"/>
                  </a:cubicBezTo>
                  <a:cubicBezTo>
                    <a:pt x="413" y="0"/>
                    <a:pt x="412" y="0"/>
                    <a:pt x="411" y="0"/>
                  </a:cubicBezTo>
                  <a:cubicBezTo>
                    <a:pt x="395" y="0"/>
                    <a:pt x="379" y="1"/>
                    <a:pt x="363" y="3"/>
                  </a:cubicBezTo>
                  <a:cubicBezTo>
                    <a:pt x="175" y="26"/>
                    <a:pt x="26" y="176"/>
                    <a:pt x="3" y="363"/>
                  </a:cubicBezTo>
                  <a:cubicBezTo>
                    <a:pt x="1" y="379"/>
                    <a:pt x="0" y="395"/>
                    <a:pt x="0" y="412"/>
                  </a:cubicBezTo>
                  <a:cubicBezTo>
                    <a:pt x="0" y="412"/>
                    <a:pt x="0" y="413"/>
                    <a:pt x="0" y="414"/>
                  </a:cubicBezTo>
                  <a:cubicBezTo>
                    <a:pt x="0" y="642"/>
                    <a:pt x="185" y="828"/>
                    <a:pt x="413" y="828"/>
                  </a:cubicBezTo>
                  <a:cubicBezTo>
                    <a:pt x="642" y="828"/>
                    <a:pt x="827" y="642"/>
                    <a:pt x="827" y="414"/>
                  </a:cubicBezTo>
                  <a:cubicBezTo>
                    <a:pt x="827" y="413"/>
                    <a:pt x="827" y="412"/>
                    <a:pt x="827" y="412"/>
                  </a:cubicBezTo>
                  <a:close/>
                </a:path>
              </a:pathLst>
            </a:custGeom>
            <a:solidFill>
              <a:srgbClr val="A2CB8F"/>
            </a:solidFill>
            <a:ln>
              <a:noFill/>
            </a:ln>
          </p:spPr>
          <p:txBody>
            <a:bodyPr vert="horz" wrap="square" lIns="72574" tIns="36287" rIns="72574" bIns="36287" numCol="1" anchor="t" anchorCtr="0" compatLnSpc="1">
              <a:prstTxWarp prst="textNoShape">
                <a:avLst/>
              </a:prstTxWarp>
            </a:bodyPr>
            <a:lstStyle/>
            <a:p>
              <a:endParaRPr lang="en-US" sz="1429">
                <a:cs typeface="+mn-ea"/>
                <a:sym typeface="+mn-lt"/>
              </a:endParaRPr>
            </a:p>
          </p:txBody>
        </p:sp>
        <p:sp>
          <p:nvSpPr>
            <p:cNvPr id="40" name="文字方塊 39">
              <a:extLst>
                <a:ext uri="{FF2B5EF4-FFF2-40B4-BE49-F238E27FC236}">
                  <a16:creationId xmlns:a16="http://schemas.microsoft.com/office/drawing/2014/main" id="{F0123A22-B34A-FF16-B680-0B8EB3A38219}"/>
                </a:ext>
              </a:extLst>
            </p:cNvPr>
            <p:cNvSpPr txBox="1"/>
            <p:nvPr/>
          </p:nvSpPr>
          <p:spPr>
            <a:xfrm>
              <a:off x="8504911" y="3964768"/>
              <a:ext cx="1504950" cy="369332"/>
            </a:xfrm>
            <a:prstGeom prst="rect">
              <a:avLst/>
            </a:prstGeom>
            <a:noFill/>
          </p:spPr>
          <p:txBody>
            <a:bodyPr wrap="square">
              <a:spAutoFit/>
            </a:bodyPr>
            <a:lstStyle/>
            <a:p>
              <a:pPr lvl="0"/>
              <a:r>
                <a:rPr lang="zh-TW" altLang="en-US" sz="1600" b="1" dirty="0">
                  <a:solidFill>
                    <a:schemeClr val="bg1"/>
                  </a:solidFill>
                  <a:latin typeface="微軟正黑體" pitchFamily="34" charset="-120"/>
                  <a:ea typeface="微軟正黑體" pitchFamily="34" charset="-120"/>
                </a:rPr>
                <a:t>制定標準</a:t>
              </a:r>
            </a:p>
          </p:txBody>
        </p:sp>
        <p:sp>
          <p:nvSpPr>
            <p:cNvPr id="41" name="文字方塊 40">
              <a:extLst>
                <a:ext uri="{FF2B5EF4-FFF2-40B4-BE49-F238E27FC236}">
                  <a16:creationId xmlns:a16="http://schemas.microsoft.com/office/drawing/2014/main" id="{DA8C78F0-8C37-D039-9C27-739429BC8A4D}"/>
                </a:ext>
              </a:extLst>
            </p:cNvPr>
            <p:cNvSpPr txBox="1"/>
            <p:nvPr/>
          </p:nvSpPr>
          <p:spPr>
            <a:xfrm>
              <a:off x="9302311" y="2878775"/>
              <a:ext cx="1524000" cy="646331"/>
            </a:xfrm>
            <a:prstGeom prst="rect">
              <a:avLst/>
            </a:prstGeom>
            <a:noFill/>
          </p:spPr>
          <p:txBody>
            <a:bodyPr wrap="square">
              <a:spAutoFit/>
            </a:bodyPr>
            <a:lstStyle/>
            <a:p>
              <a:pPr lvl="0"/>
              <a:r>
                <a:rPr lang="zh-TW" altLang="zh-TW" sz="1600" b="1" spc="100" dirty="0">
                  <a:solidFill>
                    <a:schemeClr val="bg1"/>
                  </a:solidFill>
                  <a:effectLst/>
                  <a:latin typeface="新細明體" panose="02020500000000000000" pitchFamily="18" charset="-120"/>
                  <a:ea typeface="微軟正黑體" panose="020B0604030504040204" pitchFamily="34" charset="-120"/>
                  <a:cs typeface="新細明體" panose="02020500000000000000" pitchFamily="18" charset="-120"/>
                </a:rPr>
                <a:t>財政支援與獎勵措施</a:t>
              </a:r>
              <a:endParaRPr lang="zh-TW" altLang="en-US" sz="1600" b="1" dirty="0">
                <a:solidFill>
                  <a:schemeClr val="bg1"/>
                </a:solidFill>
                <a:latin typeface="微軟正黑體" pitchFamily="34" charset="-120"/>
                <a:ea typeface="微軟正黑體" pitchFamily="34" charset="-120"/>
              </a:endParaRPr>
            </a:p>
          </p:txBody>
        </p:sp>
        <p:sp>
          <p:nvSpPr>
            <p:cNvPr id="42" name="文字方塊 41">
              <a:extLst>
                <a:ext uri="{FF2B5EF4-FFF2-40B4-BE49-F238E27FC236}">
                  <a16:creationId xmlns:a16="http://schemas.microsoft.com/office/drawing/2014/main" id="{275B2090-0F59-4ADE-B85E-576DDE67D96A}"/>
                </a:ext>
              </a:extLst>
            </p:cNvPr>
            <p:cNvSpPr txBox="1"/>
            <p:nvPr/>
          </p:nvSpPr>
          <p:spPr>
            <a:xfrm>
              <a:off x="9399865" y="5090170"/>
              <a:ext cx="1485900" cy="369332"/>
            </a:xfrm>
            <a:prstGeom prst="rect">
              <a:avLst/>
            </a:prstGeom>
            <a:noFill/>
          </p:spPr>
          <p:txBody>
            <a:bodyPr wrap="square">
              <a:spAutoFit/>
            </a:bodyPr>
            <a:lstStyle/>
            <a:p>
              <a:pPr lvl="0"/>
              <a:r>
                <a:rPr lang="zh-TW" altLang="zh-TW" sz="1600" b="1" spc="100" dirty="0">
                  <a:solidFill>
                    <a:schemeClr val="bg1"/>
                  </a:solidFill>
                  <a:effectLst/>
                  <a:latin typeface="新細明體" panose="02020500000000000000" pitchFamily="18" charset="-120"/>
                  <a:ea typeface="微軟正黑體" panose="020B0604030504040204" pitchFamily="34" charset="-120"/>
                  <a:cs typeface="新細明體" panose="02020500000000000000" pitchFamily="18" charset="-120"/>
                </a:rPr>
                <a:t>能力建設</a:t>
              </a:r>
              <a:endParaRPr lang="zh-TW" altLang="en-US" sz="1600" b="1" dirty="0">
                <a:solidFill>
                  <a:schemeClr val="bg1"/>
                </a:solidFill>
                <a:latin typeface="微軟正黑體" pitchFamily="34" charset="-120"/>
                <a:ea typeface="微軟正黑體" pitchFamily="34" charset="-120"/>
              </a:endParaRPr>
            </a:p>
          </p:txBody>
        </p:sp>
        <p:sp>
          <p:nvSpPr>
            <p:cNvPr id="43" name="文字方塊 42">
              <a:extLst>
                <a:ext uri="{FF2B5EF4-FFF2-40B4-BE49-F238E27FC236}">
                  <a16:creationId xmlns:a16="http://schemas.microsoft.com/office/drawing/2014/main" id="{48E9CECA-BF14-9E73-012F-919E60F99F5C}"/>
                </a:ext>
              </a:extLst>
            </p:cNvPr>
            <p:cNvSpPr txBox="1"/>
            <p:nvPr/>
          </p:nvSpPr>
          <p:spPr>
            <a:xfrm>
              <a:off x="10306557" y="4227661"/>
              <a:ext cx="1495425" cy="369332"/>
            </a:xfrm>
            <a:prstGeom prst="rect">
              <a:avLst/>
            </a:prstGeom>
            <a:noFill/>
          </p:spPr>
          <p:txBody>
            <a:bodyPr wrap="square">
              <a:spAutoFit/>
            </a:bodyPr>
            <a:lstStyle/>
            <a:p>
              <a:pPr lvl="0"/>
              <a:r>
                <a:rPr lang="zh-TW" altLang="zh-TW" sz="1600" b="1" spc="100" dirty="0">
                  <a:solidFill>
                    <a:schemeClr val="bg1"/>
                  </a:solidFill>
                  <a:effectLst/>
                  <a:latin typeface="新細明體" panose="02020500000000000000" pitchFamily="18" charset="-120"/>
                  <a:ea typeface="微軟正黑體" panose="020B0604030504040204" pitchFamily="34" charset="-120"/>
                  <a:cs typeface="新細明體" panose="02020500000000000000" pitchFamily="18" charset="-120"/>
                </a:rPr>
                <a:t>市場機制</a:t>
              </a:r>
              <a:endParaRPr lang="zh-TW" altLang="en-US" sz="1600" b="1" dirty="0">
                <a:solidFill>
                  <a:schemeClr val="bg1"/>
                </a:solidFill>
                <a:latin typeface="微軟正黑體" pitchFamily="34" charset="-120"/>
                <a:ea typeface="微軟正黑體" pitchFamily="34" charset="-120"/>
              </a:endParaRPr>
            </a:p>
          </p:txBody>
        </p:sp>
      </p:grpSp>
      <p:sp>
        <p:nvSpPr>
          <p:cNvPr id="45" name="文字方塊 44">
            <a:extLst>
              <a:ext uri="{FF2B5EF4-FFF2-40B4-BE49-F238E27FC236}">
                <a16:creationId xmlns:a16="http://schemas.microsoft.com/office/drawing/2014/main" id="{1D6C7624-A6E5-2812-2E38-7BA898733F24}"/>
              </a:ext>
            </a:extLst>
          </p:cNvPr>
          <p:cNvSpPr txBox="1"/>
          <p:nvPr/>
        </p:nvSpPr>
        <p:spPr>
          <a:xfrm>
            <a:off x="9078835" y="2661055"/>
            <a:ext cx="1989216" cy="369332"/>
          </a:xfrm>
          <a:prstGeom prst="rect">
            <a:avLst/>
          </a:prstGeom>
          <a:noFill/>
        </p:spPr>
        <p:txBody>
          <a:bodyPr wrap="square">
            <a:spAutoFit/>
          </a:bodyPr>
          <a:lstStyle/>
          <a:p>
            <a:pPr lvl="0"/>
            <a:r>
              <a:rPr lang="en-US" altLang="zh-TW" sz="1800" b="1" dirty="0">
                <a:latin typeface="微軟正黑體" pitchFamily="34" charset="-120"/>
                <a:ea typeface="微軟正黑體" pitchFamily="34" charset="-120"/>
              </a:rPr>
              <a:t>4</a:t>
            </a:r>
            <a:r>
              <a:rPr lang="zh-TW" altLang="en-US" sz="1800" b="1" dirty="0">
                <a:latin typeface="微軟正黑體" pitchFamily="34" charset="-120"/>
                <a:ea typeface="微軟正黑體" pitchFamily="34" charset="-120"/>
              </a:rPr>
              <a:t>個組成關鍵</a:t>
            </a:r>
          </a:p>
        </p:txBody>
      </p:sp>
      <p:sp>
        <p:nvSpPr>
          <p:cNvPr id="47" name="文字方塊 46">
            <a:extLst>
              <a:ext uri="{FF2B5EF4-FFF2-40B4-BE49-F238E27FC236}">
                <a16:creationId xmlns:a16="http://schemas.microsoft.com/office/drawing/2014/main" id="{79F2B940-F55E-C950-4C95-89C6D865C0C6}"/>
              </a:ext>
            </a:extLst>
          </p:cNvPr>
          <p:cNvSpPr txBox="1"/>
          <p:nvPr/>
        </p:nvSpPr>
        <p:spPr>
          <a:xfrm>
            <a:off x="2166464" y="5089724"/>
            <a:ext cx="495245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zh-TW" sz="1400" b="1" spc="100" dirty="0">
                <a:solidFill>
                  <a:schemeClr val="accent5">
                    <a:lumMod val="25000"/>
                  </a:schemeClr>
                </a:solidFill>
                <a:effectLst/>
              </a:rPr>
              <a:t>為中小企業在內的企業提供明確指導方針，鼓勵製造業接受與實踐環境保護、社會責任及企業治理。</a:t>
            </a:r>
            <a:endParaRPr lang="zh-TW" altLang="zh-TW" sz="1400" b="1" dirty="0">
              <a:solidFill>
                <a:schemeClr val="accent5">
                  <a:lumMod val="25000"/>
                </a:schemeClr>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103180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綠色, 樹狀, 反射, 視窗 的圖片&#10;&#10;自動產生的描述">
            <a:extLst>
              <a:ext uri="{FF2B5EF4-FFF2-40B4-BE49-F238E27FC236}">
                <a16:creationId xmlns:a16="http://schemas.microsoft.com/office/drawing/2014/main" id="{E37C4DA7-FB82-4327-1A55-A9352DD9E925}"/>
              </a:ext>
            </a:extLst>
          </p:cNvPr>
          <p:cNvPicPr>
            <a:picLocks noChangeAspect="1"/>
          </p:cNvPicPr>
          <p:nvPr/>
        </p:nvPicPr>
        <p:blipFill rotWithShape="1">
          <a:blip r:embed="rId2"/>
          <a:srcRect b="15656"/>
          <a:stretch/>
        </p:blipFill>
        <p:spPr>
          <a:xfrm>
            <a:off x="272" y="1"/>
            <a:ext cx="12191728" cy="6858000"/>
          </a:xfrm>
          <a:prstGeom prst="rect">
            <a:avLst/>
          </a:prstGeom>
        </p:spPr>
      </p:pic>
      <p:sp>
        <p:nvSpPr>
          <p:cNvPr id="3" name="文字方塊 2">
            <a:extLst>
              <a:ext uri="{FF2B5EF4-FFF2-40B4-BE49-F238E27FC236}">
                <a16:creationId xmlns:a16="http://schemas.microsoft.com/office/drawing/2014/main" id="{C946FD7B-2610-8922-23BB-A127D8DAA338}"/>
              </a:ext>
            </a:extLst>
          </p:cNvPr>
          <p:cNvSpPr txBox="1"/>
          <p:nvPr/>
        </p:nvSpPr>
        <p:spPr>
          <a:xfrm>
            <a:off x="313426" y="281129"/>
            <a:ext cx="3046203" cy="523220"/>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cs typeface="Verdana"/>
              </a:rPr>
              <a:t>菲律賓</a:t>
            </a:r>
            <a:r>
              <a:rPr lang="en-US" altLang="zh-TW" sz="2800" b="1" dirty="0">
                <a:solidFill>
                  <a:schemeClr val="bg1"/>
                </a:solidFill>
                <a:latin typeface="微軟正黑體" panose="020B0604030504040204" pitchFamily="34" charset="-120"/>
                <a:ea typeface="微軟正黑體" panose="020B0604030504040204" pitchFamily="34" charset="-120"/>
                <a:cs typeface="Verdana"/>
              </a:rPr>
              <a:t>ESG</a:t>
            </a:r>
            <a:r>
              <a:rPr lang="zh-TW" altLang="en-US" sz="2800" b="1" dirty="0">
                <a:solidFill>
                  <a:schemeClr val="bg1"/>
                </a:solidFill>
                <a:latin typeface="微軟正黑體" panose="020B0604030504040204" pitchFamily="34" charset="-120"/>
                <a:ea typeface="微軟正黑體" panose="020B0604030504040204" pitchFamily="34" charset="-120"/>
                <a:cs typeface="Verdana"/>
              </a:rPr>
              <a:t>政策</a:t>
            </a:r>
          </a:p>
        </p:txBody>
      </p:sp>
      <p:sp>
        <p:nvSpPr>
          <p:cNvPr id="4" name="平行四邊形 3">
            <a:extLst>
              <a:ext uri="{FF2B5EF4-FFF2-40B4-BE49-F238E27FC236}">
                <a16:creationId xmlns:a16="http://schemas.microsoft.com/office/drawing/2014/main" id="{BC82C3F2-0B24-06C9-8529-F06A1DA752CF}"/>
              </a:ext>
            </a:extLst>
          </p:cNvPr>
          <p:cNvSpPr/>
          <p:nvPr/>
        </p:nvSpPr>
        <p:spPr>
          <a:xfrm flipH="1">
            <a:off x="981073" y="1609725"/>
            <a:ext cx="11365733" cy="5248274"/>
          </a:xfrm>
          <a:prstGeom prst="parallelogram">
            <a:avLst>
              <a:gd name="adj" fmla="val 16418"/>
            </a:avLst>
          </a:prstGeom>
          <a:solidFill>
            <a:srgbClr val="FFFFFF">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5" name="Immagine" descr="Immagine">
            <a:extLst>
              <a:ext uri="{FF2B5EF4-FFF2-40B4-BE49-F238E27FC236}">
                <a16:creationId xmlns:a16="http://schemas.microsoft.com/office/drawing/2014/main" id="{5A681994-3C01-2557-366C-DDCB84B7CEA3}"/>
              </a:ext>
            </a:extLst>
          </p:cNvPr>
          <p:cNvPicPr>
            <a:picLocks noChangeAspect="1"/>
          </p:cNvPicPr>
          <p:nvPr/>
        </p:nvPicPr>
        <p:blipFill>
          <a:blip r:embed="rId3"/>
          <a:stretch>
            <a:fillRect/>
          </a:stretch>
        </p:blipFill>
        <p:spPr>
          <a:xfrm>
            <a:off x="11173474" y="6362857"/>
            <a:ext cx="784734" cy="351444"/>
          </a:xfrm>
          <a:prstGeom prst="rect">
            <a:avLst/>
          </a:prstGeom>
          <a:ln w="12700">
            <a:miter lim="400000"/>
          </a:ln>
        </p:spPr>
      </p:pic>
      <p:sp>
        <p:nvSpPr>
          <p:cNvPr id="6" name="投影片編號版面配置區 3">
            <a:extLst>
              <a:ext uri="{FF2B5EF4-FFF2-40B4-BE49-F238E27FC236}">
                <a16:creationId xmlns:a16="http://schemas.microsoft.com/office/drawing/2014/main" id="{730D6E5C-00CB-7976-316E-943FAE713FC4}"/>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12</a:t>
            </a:fld>
            <a:endParaRPr lang="it-IT" sz="1050" dirty="0">
              <a:solidFill>
                <a:schemeClr val="bg1"/>
              </a:solidFill>
            </a:endParaRPr>
          </a:p>
        </p:txBody>
      </p:sp>
      <p:sp>
        <p:nvSpPr>
          <p:cNvPr id="8" name="文字方塊 7">
            <a:extLst>
              <a:ext uri="{FF2B5EF4-FFF2-40B4-BE49-F238E27FC236}">
                <a16:creationId xmlns:a16="http://schemas.microsoft.com/office/drawing/2014/main" id="{523FE261-DF5A-A6B1-A55A-501DDC7DDEDE}"/>
              </a:ext>
            </a:extLst>
          </p:cNvPr>
          <p:cNvSpPr txBox="1"/>
          <p:nvPr/>
        </p:nvSpPr>
        <p:spPr>
          <a:xfrm>
            <a:off x="1865394" y="2054904"/>
            <a:ext cx="8268107" cy="369332"/>
          </a:xfrm>
          <a:prstGeom prst="rect">
            <a:avLst/>
          </a:prstGeom>
          <a:noFill/>
        </p:spPr>
        <p:txBody>
          <a:bodyPr wrap="square">
            <a:spAutoFit/>
          </a:bodyPr>
          <a:lstStyle/>
          <a:p>
            <a:r>
              <a:rPr lang="en-US" altLang="zh-TW" sz="1800" b="1" kern="100" spc="75"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2022</a:t>
            </a:r>
            <a:r>
              <a:rPr lang="en-US" altLang="zh-TW" b="1" kern="100" spc="75"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800" b="1" kern="100" spc="75"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菲律賓央行為推動金融系統可持續發展而頒佈的第三套法規</a:t>
            </a:r>
            <a:r>
              <a:rPr lang="zh-TW" altLang="en-US" b="1" kern="100" spc="75"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新政策</a:t>
            </a:r>
            <a:endParaRPr lang="en-US" altLang="zh-TW" sz="1800" b="1" kern="100" spc="75"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文字方塊 46">
            <a:extLst>
              <a:ext uri="{FF2B5EF4-FFF2-40B4-BE49-F238E27FC236}">
                <a16:creationId xmlns:a16="http://schemas.microsoft.com/office/drawing/2014/main" id="{79F2B940-F55E-C950-4C95-89C6D865C0C6}"/>
              </a:ext>
            </a:extLst>
          </p:cNvPr>
          <p:cNvSpPr txBox="1"/>
          <p:nvPr/>
        </p:nvSpPr>
        <p:spPr>
          <a:xfrm>
            <a:off x="2716768" y="4771221"/>
            <a:ext cx="7215661" cy="1191416"/>
          </a:xfrm>
          <a:prstGeom prst="rect">
            <a:avLst/>
          </a:prstGeom>
          <a:noFill/>
        </p:spPr>
        <p:txBody>
          <a:bodyPr wrap="square">
            <a:spAutoFit/>
          </a:bodyPr>
          <a:lstStyle/>
          <a:p>
            <a:pPr>
              <a:lnSpc>
                <a:spcPts val="2200"/>
              </a:lnSpc>
            </a:pPr>
            <a:r>
              <a:rPr lang="zh-TW" altLang="en-US" sz="1400" b="1" kern="100" spc="75" dirty="0">
                <a:solidFill>
                  <a:schemeClr val="accent5">
                    <a:lumMod val="25000"/>
                  </a:schemeClr>
                </a:solidFill>
                <a:effectLst/>
                <a:latin typeface="Arial" panose="020B0604020202020204" pitchFamily="34" charset="0"/>
                <a:cs typeface="Arial" panose="020B0604020202020204" pitchFamily="34" charset="0"/>
              </a:rPr>
              <a:t>註</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1.2020</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年</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4</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月和</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2021</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年</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10</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月，菲律賓央行先後發佈了針對《可持續金融框架》和《環境與社會風險管理框架》的第</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1085</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號和第</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1128</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號通知</a:t>
            </a:r>
            <a:endPar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lang="zh-TW" altLang="en-US" sz="1400" b="1" kern="100" spc="75" dirty="0">
                <a:solidFill>
                  <a:schemeClr val="accent5">
                    <a:lumMod val="25000"/>
                  </a:schemeClr>
                </a:solidFill>
                <a:effectLst/>
                <a:latin typeface="Arial" panose="020B0604020202020204" pitchFamily="34" charset="0"/>
                <a:cs typeface="Arial" panose="020B0604020202020204" pitchFamily="34" charset="0"/>
              </a:rPr>
              <a:t>註</a:t>
            </a:r>
            <a:r>
              <a:rPr lang="en-US" altLang="zh-TW" sz="1400" b="1" kern="100" spc="75" dirty="0">
                <a:solidFill>
                  <a:schemeClr val="accent5">
                    <a:lumMod val="25000"/>
                  </a:schemeClr>
                </a:solidFill>
                <a:effectLst/>
                <a:latin typeface="Arial" panose="020B0604020202020204" pitchFamily="34" charset="0"/>
                <a:cs typeface="Arial" panose="020B0604020202020204" pitchFamily="34" charset="0"/>
              </a:rPr>
              <a:t>2.</a:t>
            </a:r>
            <a:r>
              <a:rPr lang="zh-TW" altLang="zh-TW" sz="1400" b="1" kern="100" spc="75" dirty="0">
                <a:solidFill>
                  <a:schemeClr val="accent5">
                    <a:lumMod val="25000"/>
                  </a:schemeClr>
                </a:solidFill>
                <a:effectLst/>
                <a:latin typeface="Arial" panose="020B0604020202020204" pitchFamily="34" charset="0"/>
                <a:cs typeface="Arial" panose="020B0604020202020204" pitchFamily="34" charset="0"/>
              </a:rPr>
              <a:t>銀行盡職調查審查可以使用外部審查提供者的評估結果進行補充。還要求銀行參考證券交易委員會關於綠色、社會和可持續性債券發行的指導方針。</a:t>
            </a:r>
            <a:endParaRPr lang="zh-TW" altLang="en-US" sz="1400" b="1" dirty="0">
              <a:solidFill>
                <a:schemeClr val="accent5">
                  <a:lumMod val="25000"/>
                </a:schemeClr>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9">
            <a:extLst>
              <a:ext uri="{FF2B5EF4-FFF2-40B4-BE49-F238E27FC236}">
                <a16:creationId xmlns:a16="http://schemas.microsoft.com/office/drawing/2014/main" id="{0E259901-9080-C527-B62C-9EE37516A1EE}"/>
              </a:ext>
            </a:extLst>
          </p:cNvPr>
          <p:cNvGraphicFramePr>
            <a:graphicFrameLocks noGrp="1"/>
          </p:cNvGraphicFramePr>
          <p:nvPr>
            <p:extLst>
              <p:ext uri="{D42A27DB-BD31-4B8C-83A1-F6EECF244321}">
                <p14:modId xmlns:p14="http://schemas.microsoft.com/office/powerpoint/2010/main" val="552415397"/>
              </p:ext>
            </p:extLst>
          </p:nvPr>
        </p:nvGraphicFramePr>
        <p:xfrm>
          <a:off x="2447924" y="2736610"/>
          <a:ext cx="7753351" cy="1854439"/>
        </p:xfrm>
        <a:graphic>
          <a:graphicData uri="http://schemas.openxmlformats.org/drawingml/2006/table">
            <a:tbl>
              <a:tblPr firstRow="1" bandRow="1">
                <a:tableStyleId>{F2DE63D5-997A-4646-A377-4702673A728D}</a:tableStyleId>
              </a:tblPr>
              <a:tblGrid>
                <a:gridCol w="2181226">
                  <a:extLst>
                    <a:ext uri="{9D8B030D-6E8A-4147-A177-3AD203B41FA5}">
                      <a16:colId xmlns:a16="http://schemas.microsoft.com/office/drawing/2014/main" val="3306384318"/>
                    </a:ext>
                  </a:extLst>
                </a:gridCol>
                <a:gridCol w="2286000">
                  <a:extLst>
                    <a:ext uri="{9D8B030D-6E8A-4147-A177-3AD203B41FA5}">
                      <a16:colId xmlns:a16="http://schemas.microsoft.com/office/drawing/2014/main" val="2744253577"/>
                    </a:ext>
                  </a:extLst>
                </a:gridCol>
                <a:gridCol w="3286125">
                  <a:extLst>
                    <a:ext uri="{9D8B030D-6E8A-4147-A177-3AD203B41FA5}">
                      <a16:colId xmlns:a16="http://schemas.microsoft.com/office/drawing/2014/main" val="1839829302"/>
                    </a:ext>
                  </a:extLst>
                </a:gridCol>
              </a:tblGrid>
              <a:tr h="349894">
                <a:tc>
                  <a:txBody>
                    <a:bodyPr/>
                    <a:lstStyle/>
                    <a:p>
                      <a:r>
                        <a:rPr lang="zh-TW" altLang="en-US" sz="1400" dirty="0"/>
                        <a:t>政策單位</a:t>
                      </a:r>
                    </a:p>
                  </a:txBody>
                  <a:tcPr>
                    <a:solidFill>
                      <a:srgbClr val="0070C0"/>
                    </a:solidFill>
                  </a:tcPr>
                </a:tc>
                <a:tc>
                  <a:txBody>
                    <a:bodyPr/>
                    <a:lstStyle/>
                    <a:p>
                      <a:r>
                        <a:rPr lang="zh-TW" altLang="en-US" sz="1400" dirty="0"/>
                        <a:t>政策原則</a:t>
                      </a:r>
                    </a:p>
                  </a:txBody>
                  <a:tcPr>
                    <a:solidFill>
                      <a:srgbClr val="3A876B"/>
                    </a:solidFill>
                  </a:tcPr>
                </a:tc>
                <a:tc>
                  <a:txBody>
                    <a:bodyPr/>
                    <a:lstStyle/>
                    <a:p>
                      <a:r>
                        <a:rPr lang="zh-TW" altLang="en-US" sz="1400" dirty="0"/>
                        <a:t>政策要求</a:t>
                      </a:r>
                    </a:p>
                  </a:txBody>
                  <a:tcPr>
                    <a:solidFill>
                      <a:srgbClr val="F59F49"/>
                    </a:solidFill>
                  </a:tcPr>
                </a:tc>
                <a:extLst>
                  <a:ext uri="{0D108BD9-81ED-4DB2-BD59-A6C34878D82A}">
                    <a16:rowId xmlns:a16="http://schemas.microsoft.com/office/drawing/2014/main" val="3452667277"/>
                  </a:ext>
                </a:extLst>
              </a:tr>
              <a:tr h="1504545">
                <a:tc>
                  <a:txBody>
                    <a:bodyPr/>
                    <a:lstStyle/>
                    <a:p>
                      <a:r>
                        <a:rPr lang="zh-TW" altLang="zh-TW" sz="1600" b="0" kern="100" spc="75" dirty="0">
                          <a:solidFill>
                            <a:schemeClr val="accent5">
                              <a:lumMod val="25000"/>
                            </a:schemeClr>
                          </a:solidFill>
                          <a:effectLst/>
                        </a:rPr>
                        <a:t>菲律賓央行（</a:t>
                      </a:r>
                      <a:r>
                        <a:rPr lang="en-US" altLang="zh-TW" sz="1600" b="0" kern="100" spc="75" dirty="0">
                          <a:solidFill>
                            <a:schemeClr val="accent5">
                              <a:lumMod val="25000"/>
                            </a:schemeClr>
                          </a:solidFill>
                          <a:effectLst/>
                        </a:rPr>
                        <a:t>BSP</a:t>
                      </a:r>
                      <a:r>
                        <a:rPr lang="zh-TW" altLang="zh-TW" sz="1600" b="0" kern="100" spc="75" dirty="0">
                          <a:solidFill>
                            <a:schemeClr val="accent5">
                              <a:lumMod val="25000"/>
                            </a:schemeClr>
                          </a:solidFill>
                          <a:effectLst/>
                        </a:rPr>
                        <a:t>）貨幣委員會</a:t>
                      </a:r>
                      <a:endParaRPr lang="zh-TW" altLang="en-US" sz="1600" b="0" dirty="0">
                        <a:solidFill>
                          <a:schemeClr val="accent5">
                            <a:lumMod val="25000"/>
                          </a:schemeClr>
                        </a:solidFill>
                        <a:latin typeface="微軟正黑體" panose="020B0604030504040204" pitchFamily="34" charset="-120"/>
                        <a:ea typeface="微軟正黑體" panose="020B0604030504040204" pitchFamily="34" charset="-120"/>
                      </a:endParaRPr>
                    </a:p>
                  </a:txBody>
                  <a:tcPr/>
                </a:tc>
                <a:tc>
                  <a:txBody>
                    <a:bodyPr/>
                    <a:lstStyle/>
                    <a:p>
                      <a:r>
                        <a:rPr lang="zh-TW" altLang="en-US" sz="1600" b="0" kern="100" spc="75" dirty="0">
                          <a:solidFill>
                            <a:schemeClr val="accent5">
                              <a:lumMod val="25000"/>
                            </a:schemeClr>
                          </a:solidFill>
                          <a:effectLst/>
                        </a:rPr>
                        <a:t>將</a:t>
                      </a:r>
                      <a:r>
                        <a:rPr lang="zh-TW" altLang="zh-TW" sz="1600" b="0" kern="100" spc="75" dirty="0">
                          <a:solidFill>
                            <a:schemeClr val="accent5">
                              <a:lumMod val="25000"/>
                            </a:schemeClr>
                          </a:solidFill>
                          <a:effectLst/>
                        </a:rPr>
                        <a:t>可持續性原則納入銀行投資活動的指導方針</a:t>
                      </a:r>
                      <a:endParaRPr lang="zh-TW" altLang="en-US" sz="1600" b="0" dirty="0">
                        <a:solidFill>
                          <a:schemeClr val="accent5">
                            <a:lumMod val="25000"/>
                          </a:schemeClr>
                        </a:solidFill>
                        <a:latin typeface="微軟正黑體" panose="020B0604030504040204" pitchFamily="34" charset="-120"/>
                        <a:ea typeface="微軟正黑體" panose="020B0604030504040204" pitchFamily="34" charset="-120"/>
                      </a:endParaRPr>
                    </a:p>
                  </a:txBody>
                  <a:tcPr/>
                </a:tc>
                <a:tc>
                  <a:txBody>
                    <a:bodyPr/>
                    <a:lstStyle/>
                    <a:p>
                      <a:r>
                        <a:rPr lang="zh-TW" altLang="zh-TW" sz="1600" b="0" kern="100" spc="75" dirty="0">
                          <a:solidFill>
                            <a:schemeClr val="accent5">
                              <a:lumMod val="25000"/>
                            </a:schemeClr>
                          </a:solidFill>
                          <a:effectLst/>
                        </a:rPr>
                        <a:t>銀行應評估投資和發行公司是否面臨重大環境和社會風險，並在發現所述投資具有高環境和社會風險時，分析潛在的退出戰略。</a:t>
                      </a:r>
                      <a:endParaRPr lang="en-US" altLang="zh-TW" sz="1600" b="0" kern="100" spc="75"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978800497"/>
                  </a:ext>
                </a:extLst>
              </a:tr>
            </a:tbl>
          </a:graphicData>
        </a:graphic>
      </p:graphicFrame>
    </p:spTree>
    <p:extLst>
      <p:ext uri="{BB962C8B-B14F-4D97-AF65-F5344CB8AC3E}">
        <p14:creationId xmlns:p14="http://schemas.microsoft.com/office/powerpoint/2010/main" val="100784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5"/>
          <p:cNvSpPr/>
          <p:nvPr/>
        </p:nvSpPr>
        <p:spPr>
          <a:xfrm>
            <a:off x="-12433" y="0"/>
            <a:ext cx="6410400" cy="6858000"/>
          </a:xfrm>
          <a:prstGeom prst="rect">
            <a:avLst/>
          </a:prstGeom>
          <a:gradFill>
            <a:gsLst>
              <a:gs pos="0">
                <a:srgbClr val="0070C0"/>
              </a:gs>
              <a:gs pos="100000">
                <a:srgbClr val="002060"/>
              </a:gs>
            </a:gsLst>
            <a:lin ang="2698631" scaled="0"/>
          </a:gra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5" name="橢圓 4">
            <a:extLst>
              <a:ext uri="{FF2B5EF4-FFF2-40B4-BE49-F238E27FC236}">
                <a16:creationId xmlns:a16="http://schemas.microsoft.com/office/drawing/2014/main" id="{E464E202-25CF-F4C8-2BEC-CF729053F169}"/>
              </a:ext>
            </a:extLst>
          </p:cNvPr>
          <p:cNvSpPr/>
          <p:nvPr/>
        </p:nvSpPr>
        <p:spPr>
          <a:xfrm>
            <a:off x="5527040" y="5322571"/>
            <a:ext cx="144000" cy="14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C9AD4ABC-C457-24AE-8D00-B7AD7040081F}"/>
              </a:ext>
            </a:extLst>
          </p:cNvPr>
          <p:cNvPicPr>
            <a:picLocks noChangeAspect="1"/>
          </p:cNvPicPr>
          <p:nvPr/>
        </p:nvPicPr>
        <p:blipFill>
          <a:blip r:embed="rId3"/>
          <a:stretch>
            <a:fillRect/>
          </a:stretch>
        </p:blipFill>
        <p:spPr>
          <a:xfrm>
            <a:off x="372076" y="214504"/>
            <a:ext cx="782051" cy="356615"/>
          </a:xfrm>
          <a:prstGeom prst="rect">
            <a:avLst/>
          </a:prstGeom>
        </p:spPr>
      </p:pic>
      <p:sp>
        <p:nvSpPr>
          <p:cNvPr id="6" name="投影片編號版面配置區 3">
            <a:extLst>
              <a:ext uri="{FF2B5EF4-FFF2-40B4-BE49-F238E27FC236}">
                <a16:creationId xmlns:a16="http://schemas.microsoft.com/office/drawing/2014/main" id="{AFF1428F-D423-8824-2234-F5C6977A19A0}"/>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13</a:t>
            </a:fld>
            <a:endParaRPr lang="it-IT" sz="1050" dirty="0">
              <a:solidFill>
                <a:schemeClr val="bg1"/>
              </a:solidFill>
            </a:endParaRPr>
          </a:p>
        </p:txBody>
      </p:sp>
      <p:pic>
        <p:nvPicPr>
          <p:cNvPr id="8" name="圖片 7" descr="一張含有 人員, 男人, 螢幕擷取畫面, 西裝 的圖片&#10;&#10;自動產生的描述">
            <a:extLst>
              <a:ext uri="{FF2B5EF4-FFF2-40B4-BE49-F238E27FC236}">
                <a16:creationId xmlns:a16="http://schemas.microsoft.com/office/drawing/2014/main" id="{0666EA0A-9084-B7FB-F54E-49BAF3822BEE}"/>
              </a:ext>
            </a:extLst>
          </p:cNvPr>
          <p:cNvPicPr>
            <a:picLocks noChangeAspect="1"/>
          </p:cNvPicPr>
          <p:nvPr/>
        </p:nvPicPr>
        <p:blipFill rotWithShape="1">
          <a:blip r:embed="rId4"/>
          <a:srcRect r="5949"/>
          <a:stretch/>
        </p:blipFill>
        <p:spPr>
          <a:xfrm>
            <a:off x="642396" y="1"/>
            <a:ext cx="11549604" cy="6857999"/>
          </a:xfrm>
          <a:prstGeom prst="rect">
            <a:avLst/>
          </a:prstGeom>
        </p:spPr>
      </p:pic>
      <p:sp>
        <p:nvSpPr>
          <p:cNvPr id="2" name="文字版面配置區 2">
            <a:extLst>
              <a:ext uri="{FF2B5EF4-FFF2-40B4-BE49-F238E27FC236}">
                <a16:creationId xmlns:a16="http://schemas.microsoft.com/office/drawing/2014/main" id="{6D05E05A-4D3B-E5A5-8D1C-29E37BE1005D}"/>
              </a:ext>
            </a:extLst>
          </p:cNvPr>
          <p:cNvSpPr txBox="1">
            <a:spLocks/>
          </p:cNvSpPr>
          <p:nvPr/>
        </p:nvSpPr>
        <p:spPr>
          <a:xfrm>
            <a:off x="1557690" y="3028950"/>
            <a:ext cx="5079049" cy="10001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zh-TW" altLang="en-US" sz="3400" b="1" dirty="0">
                <a:solidFill>
                  <a:schemeClr val="bg1"/>
                </a:solidFill>
                <a:latin typeface="Verdana" pitchFamily="34" charset="0"/>
              </a:rPr>
              <a:t>台灣在東協的</a:t>
            </a:r>
            <a:r>
              <a:rPr lang="en-US" altLang="zh-TW" sz="3400" dirty="0">
                <a:solidFill>
                  <a:schemeClr val="bg1"/>
                </a:solidFill>
                <a:latin typeface="Verdana" pitchFamily="34" charset="0"/>
              </a:rPr>
              <a:t>ESG</a:t>
            </a:r>
            <a:r>
              <a:rPr lang="zh-TW" altLang="en-US" sz="3400" b="1" dirty="0">
                <a:solidFill>
                  <a:schemeClr val="bg1"/>
                </a:solidFill>
                <a:latin typeface="Verdana" pitchFamily="34" charset="0"/>
              </a:rPr>
              <a:t>商機</a:t>
            </a:r>
          </a:p>
        </p:txBody>
      </p:sp>
      <p:sp>
        <p:nvSpPr>
          <p:cNvPr id="3" name="文字版面配置區 2">
            <a:extLst>
              <a:ext uri="{FF2B5EF4-FFF2-40B4-BE49-F238E27FC236}">
                <a16:creationId xmlns:a16="http://schemas.microsoft.com/office/drawing/2014/main" id="{16438B26-5DAC-2248-7EE2-30B1CCA0E496}"/>
              </a:ext>
            </a:extLst>
          </p:cNvPr>
          <p:cNvSpPr txBox="1">
            <a:spLocks/>
          </p:cNvSpPr>
          <p:nvPr/>
        </p:nvSpPr>
        <p:spPr>
          <a:xfrm>
            <a:off x="375898" y="2224968"/>
            <a:ext cx="1099258" cy="1508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kumimoji="1" lang="en-US" altLang="zh-TW" sz="11500" b="1" i="1" dirty="0">
                <a:solidFill>
                  <a:schemeClr val="bg1"/>
                </a:solidFill>
                <a:latin typeface="Arial" panose="020B0604020202020204" pitchFamily="34" charset="0"/>
                <a:ea typeface="微軟正黑體" panose="020B0604030504040204" pitchFamily="34" charset="-120"/>
                <a:cs typeface="Arial" panose="020B0604020202020204" pitchFamily="34" charset="0"/>
              </a:rPr>
              <a:t>3</a:t>
            </a:r>
            <a:endParaRPr kumimoji="1" lang="zh-TW" altLang="en-US" sz="8000" b="1" i="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3580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2">
            <a:extLst>
              <a:ext uri="{FF2B5EF4-FFF2-40B4-BE49-F238E27FC236}">
                <a16:creationId xmlns:a16="http://schemas.microsoft.com/office/drawing/2014/main" id="{167ACE82-3DFB-E88C-F282-C9BACBD415FB}"/>
              </a:ext>
            </a:extLst>
          </p:cNvPr>
          <p:cNvSpPr>
            <a:spLocks noGrp="1"/>
          </p:cNvSpPr>
          <p:nvPr>
            <p:ph type="sldNum" sz="quarter" idx="4294967295"/>
          </p:nvPr>
        </p:nvSpPr>
        <p:spPr>
          <a:xfrm>
            <a:off x="0" y="6454775"/>
            <a:ext cx="327025" cy="273050"/>
          </a:xfrm>
          <a:prstGeom prst="rect">
            <a:avLst/>
          </a:prstGeom>
        </p:spPr>
        <p:txBody>
          <a:bodyPr/>
          <a:lstStyle/>
          <a:p>
            <a:pPr algn="r"/>
            <a:fld id="{A9C35900-AB54-B548-BC7B-89E2AACD9446}" type="slidenum">
              <a:rPr lang="it-IT" smtClean="0">
                <a:solidFill>
                  <a:schemeClr val="accent5">
                    <a:lumMod val="50000"/>
                  </a:schemeClr>
                </a:solidFill>
              </a:rPr>
              <a:pPr algn="r"/>
              <a:t>14</a:t>
            </a:fld>
            <a:endParaRPr lang="it-IT" dirty="0">
              <a:solidFill>
                <a:schemeClr val="accent5">
                  <a:lumMod val="50000"/>
                </a:schemeClr>
              </a:solidFill>
            </a:endParaRPr>
          </a:p>
        </p:txBody>
      </p:sp>
      <p:sp>
        <p:nvSpPr>
          <p:cNvPr id="4" name="文字方塊 3">
            <a:extLst>
              <a:ext uri="{FF2B5EF4-FFF2-40B4-BE49-F238E27FC236}">
                <a16:creationId xmlns:a16="http://schemas.microsoft.com/office/drawing/2014/main" id="{0CE293E9-92BE-41AA-2C0B-66C0A43F4715}"/>
              </a:ext>
            </a:extLst>
          </p:cNvPr>
          <p:cNvSpPr txBox="1"/>
          <p:nvPr/>
        </p:nvSpPr>
        <p:spPr>
          <a:xfrm>
            <a:off x="652961" y="434470"/>
            <a:ext cx="6094428" cy="659540"/>
          </a:xfrm>
          <a:prstGeom prst="rect">
            <a:avLst/>
          </a:prstGeom>
          <a:noFill/>
        </p:spPr>
        <p:txBody>
          <a:bodyPr wrap="square">
            <a:spAutoFit/>
          </a:bodyPr>
          <a:lstStyle/>
          <a:p>
            <a:pPr>
              <a:lnSpc>
                <a:spcPct val="150000"/>
              </a:lnSpc>
            </a:pPr>
            <a:r>
              <a:rPr lang="zh-TW" altLang="en-US" sz="2800" b="1" dirty="0">
                <a:solidFill>
                  <a:schemeClr val="bg1"/>
                </a:solidFill>
                <a:latin typeface="微軟正黑體" panose="020B0604030504040204" pitchFamily="34" charset="-120"/>
                <a:ea typeface="微軟正黑體" panose="020B0604030504040204" pitchFamily="34" charset="-120"/>
              </a:rPr>
              <a:t>台灣在東協</a:t>
            </a:r>
            <a:r>
              <a:rPr lang="en-US" altLang="zh-TW" sz="2800" b="1" dirty="0">
                <a:solidFill>
                  <a:schemeClr val="bg1"/>
                </a:solidFill>
                <a:latin typeface="微軟正黑體" panose="020B0604030504040204" pitchFamily="34" charset="-120"/>
                <a:ea typeface="微軟正黑體" panose="020B0604030504040204" pitchFamily="34" charset="-120"/>
              </a:rPr>
              <a:t>ESG</a:t>
            </a:r>
            <a:r>
              <a:rPr lang="zh-TW" altLang="en-US" sz="2800" b="1" dirty="0">
                <a:solidFill>
                  <a:schemeClr val="bg1"/>
                </a:solidFill>
                <a:latin typeface="微軟正黑體" panose="020B0604030504040204" pitchFamily="34" charset="-120"/>
                <a:ea typeface="微軟正黑體" panose="020B0604030504040204" pitchFamily="34" charset="-120"/>
              </a:rPr>
              <a:t>的商機</a:t>
            </a:r>
          </a:p>
        </p:txBody>
      </p:sp>
      <p:grpSp>
        <p:nvGrpSpPr>
          <p:cNvPr id="66" name="群組 65">
            <a:extLst>
              <a:ext uri="{FF2B5EF4-FFF2-40B4-BE49-F238E27FC236}">
                <a16:creationId xmlns:a16="http://schemas.microsoft.com/office/drawing/2014/main" id="{C3FB4336-1258-A50F-86D8-FFF6B99A7E9A}"/>
              </a:ext>
            </a:extLst>
          </p:cNvPr>
          <p:cNvGrpSpPr/>
          <p:nvPr/>
        </p:nvGrpSpPr>
        <p:grpSpPr>
          <a:xfrm>
            <a:off x="5265689" y="673975"/>
            <a:ext cx="703386" cy="576000"/>
            <a:chOff x="4928650" y="935502"/>
            <a:chExt cx="703386" cy="576000"/>
          </a:xfrm>
        </p:grpSpPr>
        <p:sp>
          <p:nvSpPr>
            <p:cNvPr id="39" name="Oval 7">
              <a:extLst>
                <a:ext uri="{FF2B5EF4-FFF2-40B4-BE49-F238E27FC236}">
                  <a16:creationId xmlns:a16="http://schemas.microsoft.com/office/drawing/2014/main" id="{0B105E2B-9341-39C3-25C0-334D0C4A4883}"/>
                </a:ext>
              </a:extLst>
            </p:cNvPr>
            <p:cNvSpPr>
              <a:spLocks noChangeAspect="1"/>
            </p:cNvSpPr>
            <p:nvPr/>
          </p:nvSpPr>
          <p:spPr>
            <a:xfrm>
              <a:off x="5010150" y="935502"/>
              <a:ext cx="576000" cy="576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40" name="TextBox 8">
              <a:extLst>
                <a:ext uri="{FF2B5EF4-FFF2-40B4-BE49-F238E27FC236}">
                  <a16:creationId xmlns:a16="http://schemas.microsoft.com/office/drawing/2014/main" id="{39D7EB42-59E8-23BD-2DF1-F1DF97D6A26D}"/>
                </a:ext>
              </a:extLst>
            </p:cNvPr>
            <p:cNvSpPr txBox="1"/>
            <p:nvPr/>
          </p:nvSpPr>
          <p:spPr>
            <a:xfrm>
              <a:off x="4928650" y="942187"/>
              <a:ext cx="703386" cy="523220"/>
            </a:xfrm>
            <a:prstGeom prst="rect">
              <a:avLst/>
            </a:prstGeom>
            <a:noFill/>
          </p:spPr>
          <p:txBody>
            <a:bodyPr wrap="square" lIns="108000" rIns="108000" rtlCol="0">
              <a:spAutoFit/>
            </a:bodyPr>
            <a:lstStyle/>
            <a:p>
              <a:pPr algn="ctr"/>
              <a:r>
                <a:rPr lang="en-US" altLang="ko-KR" sz="2800" b="1" dirty="0">
                  <a:solidFill>
                    <a:schemeClr val="accent4"/>
                  </a:solidFill>
                  <a:cs typeface="Arial" pitchFamily="34" charset="0"/>
                </a:rPr>
                <a:t>01</a:t>
              </a:r>
              <a:endParaRPr lang="ko-KR" altLang="en-US" sz="2800" b="1" dirty="0">
                <a:solidFill>
                  <a:schemeClr val="accent4"/>
                </a:solidFill>
                <a:cs typeface="Arial" pitchFamily="34" charset="0"/>
              </a:endParaRPr>
            </a:p>
          </p:txBody>
        </p:sp>
      </p:grpSp>
      <p:sp>
        <p:nvSpPr>
          <p:cNvPr id="57" name="TextBox 10">
            <a:extLst>
              <a:ext uri="{FF2B5EF4-FFF2-40B4-BE49-F238E27FC236}">
                <a16:creationId xmlns:a16="http://schemas.microsoft.com/office/drawing/2014/main" id="{783F2879-F152-2703-10A5-46689F63D5EE}"/>
              </a:ext>
            </a:extLst>
          </p:cNvPr>
          <p:cNvSpPr txBox="1"/>
          <p:nvPr/>
        </p:nvSpPr>
        <p:spPr>
          <a:xfrm>
            <a:off x="5945157" y="686473"/>
            <a:ext cx="2941668" cy="400110"/>
          </a:xfrm>
          <a:prstGeom prst="rect">
            <a:avLst/>
          </a:prstGeom>
          <a:noFill/>
        </p:spPr>
        <p:txBody>
          <a:bodyPr wrap="square" lIns="108000" rIns="108000"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cs typeface="Arial" pitchFamily="34" charset="0"/>
              </a:rPr>
              <a:t>高效</a:t>
            </a:r>
            <a:endParaRPr lang="ko-KR" altLang="en-US" sz="2000" b="1" dirty="0">
              <a:solidFill>
                <a:schemeClr val="bg1"/>
              </a:solidFill>
              <a:latin typeface="微軟正黑體" panose="020B0604030504040204" pitchFamily="34" charset="-120"/>
              <a:cs typeface="Arial" pitchFamily="34" charset="0"/>
            </a:endParaRPr>
          </a:p>
        </p:txBody>
      </p:sp>
      <p:sp>
        <p:nvSpPr>
          <p:cNvPr id="58" name="TextBox 11">
            <a:extLst>
              <a:ext uri="{FF2B5EF4-FFF2-40B4-BE49-F238E27FC236}">
                <a16:creationId xmlns:a16="http://schemas.microsoft.com/office/drawing/2014/main" id="{EEB5D3BA-2DB8-44EE-CE64-6FE8650E0A40}"/>
              </a:ext>
            </a:extLst>
          </p:cNvPr>
          <p:cNvSpPr txBox="1"/>
          <p:nvPr/>
        </p:nvSpPr>
        <p:spPr>
          <a:xfrm>
            <a:off x="6120894" y="1025027"/>
            <a:ext cx="3165981" cy="323165"/>
          </a:xfrm>
          <a:prstGeom prst="rect">
            <a:avLst/>
          </a:prstGeom>
          <a:noFill/>
        </p:spPr>
        <p:txBody>
          <a:bodyPr wrap="square" rtlCol="0">
            <a:spAutoFit/>
          </a:bodyPr>
          <a:lstStyle/>
          <a:p>
            <a:pPr marL="228600" indent="-228600">
              <a:buFont typeface="Wingdings" panose="05000000000000000000" pitchFamily="2" charset="2"/>
              <a:buChar char="Ø"/>
            </a:pPr>
            <a:r>
              <a:rPr lang="zh-TW" altLang="en-US" sz="1500" b="1" dirty="0">
                <a:solidFill>
                  <a:schemeClr val="bg1"/>
                </a:solidFill>
                <a:latin typeface="微軟正黑體" panose="020B0604030504040204" pitchFamily="34" charset="-120"/>
                <a:ea typeface="微軟正黑體" panose="020B0604030504040204" pitchFamily="34" charset="-120"/>
                <a:cs typeface="Arial" pitchFamily="34" charset="0"/>
              </a:rPr>
              <a:t>高效能設備及減碳節能產品</a:t>
            </a:r>
            <a:r>
              <a:rPr lang="en-US" altLang="ko-KR" sz="1500" b="1" dirty="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500" b="1" dirty="0">
              <a:solidFill>
                <a:schemeClr val="bg1"/>
              </a:solidFill>
              <a:latin typeface="微軟正黑體" panose="020B0604030504040204" pitchFamily="34" charset="-120"/>
              <a:cs typeface="Arial" pitchFamily="34" charset="0"/>
            </a:endParaRPr>
          </a:p>
        </p:txBody>
      </p:sp>
      <p:grpSp>
        <p:nvGrpSpPr>
          <p:cNvPr id="67" name="群組 66">
            <a:extLst>
              <a:ext uri="{FF2B5EF4-FFF2-40B4-BE49-F238E27FC236}">
                <a16:creationId xmlns:a16="http://schemas.microsoft.com/office/drawing/2014/main" id="{FB7E68AE-1736-F37B-A8EA-2CDEAEC72757}"/>
              </a:ext>
            </a:extLst>
          </p:cNvPr>
          <p:cNvGrpSpPr/>
          <p:nvPr/>
        </p:nvGrpSpPr>
        <p:grpSpPr>
          <a:xfrm>
            <a:off x="5265689" y="1661196"/>
            <a:ext cx="677008" cy="576000"/>
            <a:chOff x="4932314" y="2430194"/>
            <a:chExt cx="677008" cy="576000"/>
          </a:xfrm>
        </p:grpSpPr>
        <p:sp>
          <p:nvSpPr>
            <p:cNvPr id="38" name="Oval 6">
              <a:extLst>
                <a:ext uri="{FF2B5EF4-FFF2-40B4-BE49-F238E27FC236}">
                  <a16:creationId xmlns:a16="http://schemas.microsoft.com/office/drawing/2014/main" id="{9EB7639E-9121-850D-C441-05711D00B0C0}"/>
                </a:ext>
              </a:extLst>
            </p:cNvPr>
            <p:cNvSpPr>
              <a:spLocks noChangeAspect="1"/>
            </p:cNvSpPr>
            <p:nvPr/>
          </p:nvSpPr>
          <p:spPr>
            <a:xfrm>
              <a:off x="4981258" y="2430194"/>
              <a:ext cx="576000" cy="576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42" name="TextBox 13">
              <a:extLst>
                <a:ext uri="{FF2B5EF4-FFF2-40B4-BE49-F238E27FC236}">
                  <a16:creationId xmlns:a16="http://schemas.microsoft.com/office/drawing/2014/main" id="{6A37CDBA-2B06-940F-C7AF-2A325AB00DDA}"/>
                </a:ext>
              </a:extLst>
            </p:cNvPr>
            <p:cNvSpPr txBox="1"/>
            <p:nvPr/>
          </p:nvSpPr>
          <p:spPr>
            <a:xfrm>
              <a:off x="4932314" y="2454739"/>
              <a:ext cx="677008" cy="523220"/>
            </a:xfrm>
            <a:prstGeom prst="rect">
              <a:avLst/>
            </a:prstGeom>
            <a:noFill/>
          </p:spPr>
          <p:txBody>
            <a:bodyPr wrap="square" lIns="108000" rIns="108000" rtlCol="0">
              <a:spAutoFit/>
            </a:bodyPr>
            <a:lstStyle/>
            <a:p>
              <a:pPr algn="ctr"/>
              <a:r>
                <a:rPr lang="en-US" altLang="ko-KR" sz="2800" b="1" dirty="0">
                  <a:solidFill>
                    <a:schemeClr val="accent3"/>
                  </a:solidFill>
                  <a:cs typeface="Arial" pitchFamily="34" charset="0"/>
                </a:rPr>
                <a:t>02</a:t>
              </a:r>
              <a:endParaRPr lang="ko-KR" altLang="en-US" sz="2800" b="1" dirty="0">
                <a:solidFill>
                  <a:schemeClr val="accent3"/>
                </a:solidFill>
                <a:cs typeface="Arial" pitchFamily="34" charset="0"/>
              </a:endParaRPr>
            </a:p>
          </p:txBody>
        </p:sp>
      </p:grpSp>
      <p:sp>
        <p:nvSpPr>
          <p:cNvPr id="54" name="TextBox 15">
            <a:extLst>
              <a:ext uri="{FF2B5EF4-FFF2-40B4-BE49-F238E27FC236}">
                <a16:creationId xmlns:a16="http://schemas.microsoft.com/office/drawing/2014/main" id="{90FC06D0-5BDF-C088-C5D6-0D97D6F12200}"/>
              </a:ext>
            </a:extLst>
          </p:cNvPr>
          <p:cNvSpPr txBox="1"/>
          <p:nvPr/>
        </p:nvSpPr>
        <p:spPr>
          <a:xfrm>
            <a:off x="5945157" y="1666600"/>
            <a:ext cx="2836893" cy="400110"/>
          </a:xfrm>
          <a:prstGeom prst="rect">
            <a:avLst/>
          </a:prstGeom>
          <a:noFill/>
        </p:spPr>
        <p:txBody>
          <a:bodyPr wrap="square" lIns="108000" rIns="108000"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自動化系統</a:t>
            </a:r>
            <a:endParaRPr lang="ko-KR" altLang="en-US" sz="2000" b="1" dirty="0">
              <a:solidFill>
                <a:schemeClr val="bg1"/>
              </a:solidFill>
              <a:latin typeface="微軟正黑體" panose="020B0604030504040204" pitchFamily="34" charset="-120"/>
              <a:cs typeface="Arial" pitchFamily="34" charset="0"/>
            </a:endParaRPr>
          </a:p>
        </p:txBody>
      </p:sp>
      <p:sp>
        <p:nvSpPr>
          <p:cNvPr id="55" name="TextBox 16">
            <a:extLst>
              <a:ext uri="{FF2B5EF4-FFF2-40B4-BE49-F238E27FC236}">
                <a16:creationId xmlns:a16="http://schemas.microsoft.com/office/drawing/2014/main" id="{C56FFD3A-C00B-C01E-DB38-2747463F7397}"/>
              </a:ext>
            </a:extLst>
          </p:cNvPr>
          <p:cNvSpPr txBox="1"/>
          <p:nvPr/>
        </p:nvSpPr>
        <p:spPr>
          <a:xfrm>
            <a:off x="6120895" y="2005154"/>
            <a:ext cx="2413506" cy="323165"/>
          </a:xfrm>
          <a:prstGeom prst="rect">
            <a:avLst/>
          </a:prstGeom>
          <a:noFill/>
        </p:spPr>
        <p:txBody>
          <a:bodyPr wrap="square" rtlCol="0">
            <a:spAutoFit/>
          </a:bodyPr>
          <a:lstStyle/>
          <a:p>
            <a:pPr marL="228600" indent="-228600">
              <a:buFont typeface="Wingdings" panose="05000000000000000000" pitchFamily="2" charset="2"/>
              <a:buChar char="Ø"/>
            </a:pPr>
            <a:r>
              <a:rPr lang="zh-TW" altLang="en-US" sz="1500" b="1" dirty="0">
                <a:solidFill>
                  <a:schemeClr val="bg1"/>
                </a:solidFill>
                <a:latin typeface="微軟正黑體" panose="020B0604030504040204" pitchFamily="34" charset="-120"/>
                <a:ea typeface="微軟正黑體" panose="020B0604030504040204" pitchFamily="34" charset="-120"/>
                <a:cs typeface="Arial" charset="0"/>
              </a:rPr>
              <a:t>自動倉儲、關燈工廠</a:t>
            </a:r>
            <a:endParaRPr lang="ko-KR" altLang="en-US" sz="1500" b="1" dirty="0">
              <a:solidFill>
                <a:schemeClr val="bg1"/>
              </a:solidFill>
              <a:latin typeface="微軟正黑體" panose="020B0604030504040204" pitchFamily="34" charset="-120"/>
              <a:cs typeface="Arial" pitchFamily="34" charset="0"/>
            </a:endParaRPr>
          </a:p>
        </p:txBody>
      </p:sp>
      <p:grpSp>
        <p:nvGrpSpPr>
          <p:cNvPr id="68" name="群組 67">
            <a:extLst>
              <a:ext uri="{FF2B5EF4-FFF2-40B4-BE49-F238E27FC236}">
                <a16:creationId xmlns:a16="http://schemas.microsoft.com/office/drawing/2014/main" id="{B5C8769D-5998-2C22-C7AA-AE7E93853365}"/>
              </a:ext>
            </a:extLst>
          </p:cNvPr>
          <p:cNvGrpSpPr/>
          <p:nvPr/>
        </p:nvGrpSpPr>
        <p:grpSpPr>
          <a:xfrm>
            <a:off x="5265689" y="3635638"/>
            <a:ext cx="677008" cy="576000"/>
            <a:chOff x="4951364" y="3829636"/>
            <a:chExt cx="677008" cy="576000"/>
          </a:xfrm>
        </p:grpSpPr>
        <p:sp>
          <p:nvSpPr>
            <p:cNvPr id="6" name="Oval 5">
              <a:extLst>
                <a:ext uri="{FF2B5EF4-FFF2-40B4-BE49-F238E27FC236}">
                  <a16:creationId xmlns:a16="http://schemas.microsoft.com/office/drawing/2014/main" id="{BB07E9B3-83B6-6922-838C-32286342FDAB}"/>
                </a:ext>
              </a:extLst>
            </p:cNvPr>
            <p:cNvSpPr>
              <a:spLocks noChangeAspect="1"/>
            </p:cNvSpPr>
            <p:nvPr/>
          </p:nvSpPr>
          <p:spPr>
            <a:xfrm>
              <a:off x="4990783" y="3829636"/>
              <a:ext cx="576000" cy="576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cs typeface="Arial" pitchFamily="34" charset="0"/>
              </a:endParaRPr>
            </a:p>
          </p:txBody>
        </p:sp>
        <p:sp>
          <p:nvSpPr>
            <p:cNvPr id="44" name="TextBox 18">
              <a:extLst>
                <a:ext uri="{FF2B5EF4-FFF2-40B4-BE49-F238E27FC236}">
                  <a16:creationId xmlns:a16="http://schemas.microsoft.com/office/drawing/2014/main" id="{D859C326-B61D-B2A1-B4CC-D18BD87B55C5}"/>
                </a:ext>
              </a:extLst>
            </p:cNvPr>
            <p:cNvSpPr txBox="1"/>
            <p:nvPr/>
          </p:nvSpPr>
          <p:spPr>
            <a:xfrm>
              <a:off x="4951364" y="3852966"/>
              <a:ext cx="677008" cy="523220"/>
            </a:xfrm>
            <a:prstGeom prst="rect">
              <a:avLst/>
            </a:prstGeom>
            <a:noFill/>
          </p:spPr>
          <p:txBody>
            <a:bodyPr wrap="square" lIns="108000" rIns="108000" rtlCol="0">
              <a:spAutoFit/>
            </a:bodyPr>
            <a:lstStyle/>
            <a:p>
              <a:pPr algn="ctr"/>
              <a:r>
                <a:rPr lang="en-US" altLang="ko-KR" sz="2800" b="1" dirty="0">
                  <a:solidFill>
                    <a:schemeClr val="accent2"/>
                  </a:solidFill>
                  <a:cs typeface="Arial" pitchFamily="34" charset="0"/>
                </a:rPr>
                <a:t>0</a:t>
              </a:r>
              <a:r>
                <a:rPr lang="en-US" altLang="zh-TW" sz="2800" b="1" dirty="0">
                  <a:solidFill>
                    <a:schemeClr val="accent2"/>
                  </a:solidFill>
                  <a:cs typeface="Arial" pitchFamily="34" charset="0"/>
                </a:rPr>
                <a:t>4</a:t>
              </a:r>
              <a:endParaRPr lang="ko-KR" altLang="en-US" sz="2800" b="1" dirty="0">
                <a:solidFill>
                  <a:schemeClr val="accent2"/>
                </a:solidFill>
                <a:cs typeface="Arial" pitchFamily="34" charset="0"/>
              </a:endParaRPr>
            </a:p>
          </p:txBody>
        </p:sp>
      </p:grpSp>
      <p:sp>
        <p:nvSpPr>
          <p:cNvPr id="51" name="TextBox 20">
            <a:extLst>
              <a:ext uri="{FF2B5EF4-FFF2-40B4-BE49-F238E27FC236}">
                <a16:creationId xmlns:a16="http://schemas.microsoft.com/office/drawing/2014/main" id="{98CC93E1-0E91-AC4D-3213-486CEE4B4692}"/>
              </a:ext>
            </a:extLst>
          </p:cNvPr>
          <p:cNvSpPr txBox="1"/>
          <p:nvPr/>
        </p:nvSpPr>
        <p:spPr>
          <a:xfrm>
            <a:off x="5945157" y="2646727"/>
            <a:ext cx="2722593" cy="400110"/>
          </a:xfrm>
          <a:prstGeom prst="rect">
            <a:avLst/>
          </a:prstGeom>
          <a:noFill/>
        </p:spPr>
        <p:txBody>
          <a:bodyPr wrap="square" lIns="108000" rIns="108000"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智慧城市系統</a:t>
            </a:r>
            <a:endParaRPr lang="ko-KR" altLang="en-US" sz="2000" b="1" dirty="0">
              <a:solidFill>
                <a:schemeClr val="bg1"/>
              </a:solidFill>
              <a:latin typeface="微軟正黑體" panose="020B0604030504040204" pitchFamily="34" charset="-120"/>
              <a:cs typeface="Arial" pitchFamily="34" charset="0"/>
            </a:endParaRPr>
          </a:p>
        </p:txBody>
      </p:sp>
      <p:sp>
        <p:nvSpPr>
          <p:cNvPr id="52" name="TextBox 21">
            <a:extLst>
              <a:ext uri="{FF2B5EF4-FFF2-40B4-BE49-F238E27FC236}">
                <a16:creationId xmlns:a16="http://schemas.microsoft.com/office/drawing/2014/main" id="{CF0755F3-0B27-F760-222F-4BBFDF9FC491}"/>
              </a:ext>
            </a:extLst>
          </p:cNvPr>
          <p:cNvSpPr txBox="1"/>
          <p:nvPr/>
        </p:nvSpPr>
        <p:spPr>
          <a:xfrm>
            <a:off x="6120894" y="3004331"/>
            <a:ext cx="5290055" cy="323165"/>
          </a:xfrm>
          <a:prstGeom prst="rect">
            <a:avLst/>
          </a:prstGeom>
          <a:noFill/>
        </p:spPr>
        <p:txBody>
          <a:bodyPr wrap="square" rtlCol="0">
            <a:spAutoFit/>
          </a:bodyPr>
          <a:lstStyle/>
          <a:p>
            <a:pPr marL="228600" indent="-228600">
              <a:buFont typeface="Wingdings" panose="05000000000000000000" pitchFamily="2" charset="2"/>
              <a:buChar char="Ø"/>
            </a:pP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智慧政府、新都市規劃、智慧生活、智慧交通、智慧教育</a:t>
            </a:r>
            <a:r>
              <a:rPr lang="en-US" altLang="ko-KR" sz="1500" b="1" dirty="0">
                <a:solidFill>
                  <a:schemeClr val="bg1"/>
                </a:solidFill>
                <a:latin typeface="微軟正黑體" panose="020B0604030504040204" pitchFamily="34" charset="-120"/>
                <a:ea typeface="微軟正黑體" panose="020B0604030504040204" pitchFamily="34" charset="-120"/>
                <a:cs typeface="Arial" pitchFamily="34" charset="0"/>
              </a:rPr>
              <a:t> </a:t>
            </a:r>
            <a:endParaRPr lang="ko-KR" altLang="en-US" sz="1500" b="1" dirty="0">
              <a:solidFill>
                <a:schemeClr val="bg1"/>
              </a:solidFill>
              <a:latin typeface="微軟正黑體" panose="020B0604030504040204" pitchFamily="34" charset="-120"/>
              <a:cs typeface="Arial" pitchFamily="34" charset="0"/>
            </a:endParaRPr>
          </a:p>
        </p:txBody>
      </p:sp>
      <p:grpSp>
        <p:nvGrpSpPr>
          <p:cNvPr id="75" name="群組 74">
            <a:extLst>
              <a:ext uri="{FF2B5EF4-FFF2-40B4-BE49-F238E27FC236}">
                <a16:creationId xmlns:a16="http://schemas.microsoft.com/office/drawing/2014/main" id="{C3229E44-1DCA-7912-E1A6-3CA427E53C15}"/>
              </a:ext>
            </a:extLst>
          </p:cNvPr>
          <p:cNvGrpSpPr/>
          <p:nvPr/>
        </p:nvGrpSpPr>
        <p:grpSpPr>
          <a:xfrm>
            <a:off x="5265689" y="5610078"/>
            <a:ext cx="677008" cy="576000"/>
            <a:chOff x="5732414" y="5219553"/>
            <a:chExt cx="677008" cy="576000"/>
          </a:xfrm>
        </p:grpSpPr>
        <p:sp>
          <p:nvSpPr>
            <p:cNvPr id="3" name="Oval 4">
              <a:extLst>
                <a:ext uri="{FF2B5EF4-FFF2-40B4-BE49-F238E27FC236}">
                  <a16:creationId xmlns:a16="http://schemas.microsoft.com/office/drawing/2014/main" id="{6865C818-362C-35B5-9CD5-B647D6E21A7B}"/>
                </a:ext>
              </a:extLst>
            </p:cNvPr>
            <p:cNvSpPr>
              <a:spLocks noChangeAspect="1"/>
            </p:cNvSpPr>
            <p:nvPr/>
          </p:nvSpPr>
          <p:spPr>
            <a:xfrm>
              <a:off x="5770514" y="5219553"/>
              <a:ext cx="576000" cy="576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46" name="TextBox 23">
              <a:extLst>
                <a:ext uri="{FF2B5EF4-FFF2-40B4-BE49-F238E27FC236}">
                  <a16:creationId xmlns:a16="http://schemas.microsoft.com/office/drawing/2014/main" id="{C1B65FA5-5C80-F297-FF43-4DF3EC2E3CEC}"/>
                </a:ext>
              </a:extLst>
            </p:cNvPr>
            <p:cNvSpPr txBox="1"/>
            <p:nvPr/>
          </p:nvSpPr>
          <p:spPr>
            <a:xfrm>
              <a:off x="5732414" y="5241667"/>
              <a:ext cx="677008" cy="523220"/>
            </a:xfrm>
            <a:prstGeom prst="rect">
              <a:avLst/>
            </a:prstGeom>
            <a:noFill/>
          </p:spPr>
          <p:txBody>
            <a:bodyPr wrap="square" lIns="108000" rIns="108000" rtlCol="0">
              <a:spAutoFit/>
            </a:bodyPr>
            <a:lstStyle/>
            <a:p>
              <a:pPr algn="ctr"/>
              <a:r>
                <a:rPr lang="en-US" altLang="ko-KR" sz="2800" b="1" dirty="0">
                  <a:solidFill>
                    <a:schemeClr val="accent1"/>
                  </a:solidFill>
                  <a:cs typeface="Arial" pitchFamily="34" charset="0"/>
                </a:rPr>
                <a:t>0</a:t>
              </a:r>
              <a:r>
                <a:rPr lang="en-US" altLang="zh-TW" sz="2800" b="1" dirty="0">
                  <a:solidFill>
                    <a:schemeClr val="accent1"/>
                  </a:solidFill>
                  <a:cs typeface="Arial" pitchFamily="34" charset="0"/>
                </a:rPr>
                <a:t>6</a:t>
              </a:r>
              <a:endParaRPr lang="ko-KR" altLang="en-US" sz="2800" b="1" dirty="0">
                <a:solidFill>
                  <a:schemeClr val="accent1"/>
                </a:solidFill>
                <a:cs typeface="Arial" pitchFamily="34" charset="0"/>
              </a:endParaRPr>
            </a:p>
          </p:txBody>
        </p:sp>
      </p:grpSp>
      <p:sp>
        <p:nvSpPr>
          <p:cNvPr id="48" name="TextBox 25">
            <a:extLst>
              <a:ext uri="{FF2B5EF4-FFF2-40B4-BE49-F238E27FC236}">
                <a16:creationId xmlns:a16="http://schemas.microsoft.com/office/drawing/2014/main" id="{9E068B51-6892-0379-2F12-35267F2144B3}"/>
              </a:ext>
            </a:extLst>
          </p:cNvPr>
          <p:cNvSpPr txBox="1"/>
          <p:nvPr/>
        </p:nvSpPr>
        <p:spPr>
          <a:xfrm>
            <a:off x="5945157" y="3645904"/>
            <a:ext cx="1731993" cy="400110"/>
          </a:xfrm>
          <a:prstGeom prst="rect">
            <a:avLst/>
          </a:prstGeom>
          <a:noFill/>
        </p:spPr>
        <p:txBody>
          <a:bodyPr wrap="square" lIns="108000" rIns="108000"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cs typeface="Arial" charset="0"/>
              </a:rPr>
              <a:t>綠色</a:t>
            </a:r>
            <a:endParaRPr lang="ko-KR" altLang="en-US" sz="2000" b="1" dirty="0">
              <a:solidFill>
                <a:schemeClr val="bg1"/>
              </a:solidFill>
              <a:latin typeface="微軟正黑體" panose="020B0604030504040204" pitchFamily="34" charset="-120"/>
              <a:cs typeface="Arial" pitchFamily="34" charset="0"/>
            </a:endParaRPr>
          </a:p>
        </p:txBody>
      </p:sp>
      <p:sp>
        <p:nvSpPr>
          <p:cNvPr id="49" name="TextBox 26">
            <a:extLst>
              <a:ext uri="{FF2B5EF4-FFF2-40B4-BE49-F238E27FC236}">
                <a16:creationId xmlns:a16="http://schemas.microsoft.com/office/drawing/2014/main" id="{40AD4ADE-E88B-9F9F-57EB-BBFC959E8EEE}"/>
              </a:ext>
            </a:extLst>
          </p:cNvPr>
          <p:cNvSpPr txBox="1"/>
          <p:nvPr/>
        </p:nvSpPr>
        <p:spPr>
          <a:xfrm>
            <a:off x="6120894" y="3965408"/>
            <a:ext cx="3870831" cy="323165"/>
          </a:xfrm>
          <a:prstGeom prst="rect">
            <a:avLst/>
          </a:prstGeom>
          <a:noFill/>
        </p:spPr>
        <p:txBody>
          <a:bodyPr wrap="square" rtlCol="0">
            <a:spAutoFit/>
          </a:bodyPr>
          <a:lstStyle/>
          <a:p>
            <a:pPr marL="228600" indent="-228600">
              <a:buFont typeface="Wingdings" panose="05000000000000000000" pitchFamily="2" charset="2"/>
              <a:buChar char="Ø"/>
            </a:pPr>
            <a:r>
              <a:rPr lang="zh-TW" altLang="en-US" sz="1500" b="1" dirty="0">
                <a:solidFill>
                  <a:schemeClr val="bg1"/>
                </a:solidFill>
                <a:latin typeface="微軟正黑體" panose="020B0604030504040204" pitchFamily="34" charset="-120"/>
                <a:ea typeface="微軟正黑體" panose="020B0604030504040204" pitchFamily="34" charset="-120"/>
                <a:cs typeface="Arial" charset="0"/>
              </a:rPr>
              <a:t>綠材料、綠能源、綠建築、防污染處理</a:t>
            </a:r>
            <a:endParaRPr lang="ko-KR" altLang="en-US" sz="1500" b="1" dirty="0">
              <a:solidFill>
                <a:schemeClr val="bg1"/>
              </a:solidFill>
              <a:latin typeface="微軟正黑體" panose="020B0604030504040204" pitchFamily="34" charset="-120"/>
              <a:cs typeface="Arial" pitchFamily="34" charset="0"/>
            </a:endParaRPr>
          </a:p>
        </p:txBody>
      </p:sp>
      <p:sp>
        <p:nvSpPr>
          <p:cNvPr id="61" name="TextBox 25">
            <a:extLst>
              <a:ext uri="{FF2B5EF4-FFF2-40B4-BE49-F238E27FC236}">
                <a16:creationId xmlns:a16="http://schemas.microsoft.com/office/drawing/2014/main" id="{BC1A7F67-D9E0-D2E9-1E12-8A349AA555FF}"/>
              </a:ext>
            </a:extLst>
          </p:cNvPr>
          <p:cNvSpPr txBox="1"/>
          <p:nvPr/>
        </p:nvSpPr>
        <p:spPr>
          <a:xfrm>
            <a:off x="5945157" y="5587109"/>
            <a:ext cx="2465418" cy="400110"/>
          </a:xfrm>
          <a:prstGeom prst="rect">
            <a:avLst/>
          </a:prstGeom>
          <a:noFill/>
        </p:spPr>
        <p:txBody>
          <a:bodyPr wrap="square" lIns="108000" rIns="108000"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協助導入</a:t>
            </a:r>
            <a:r>
              <a:rPr lang="en-US" altLang="zh-TW" sz="2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ESG</a:t>
            </a:r>
            <a:endParaRPr lang="ko-KR" altLang="en-US" sz="2000" b="1" dirty="0">
              <a:solidFill>
                <a:schemeClr val="bg1"/>
              </a:solidFill>
              <a:latin typeface="微軟正黑體" panose="020B0604030504040204" pitchFamily="34" charset="-120"/>
              <a:cs typeface="Arial" pitchFamily="34" charset="0"/>
            </a:endParaRPr>
          </a:p>
        </p:txBody>
      </p:sp>
      <p:sp>
        <p:nvSpPr>
          <p:cNvPr id="62" name="TextBox 26">
            <a:extLst>
              <a:ext uri="{FF2B5EF4-FFF2-40B4-BE49-F238E27FC236}">
                <a16:creationId xmlns:a16="http://schemas.microsoft.com/office/drawing/2014/main" id="{7F5794E8-C2AD-9847-BEE1-120E3E31EDE1}"/>
              </a:ext>
            </a:extLst>
          </p:cNvPr>
          <p:cNvSpPr txBox="1"/>
          <p:nvPr/>
        </p:nvSpPr>
        <p:spPr>
          <a:xfrm>
            <a:off x="6120895" y="5925663"/>
            <a:ext cx="3346956" cy="323165"/>
          </a:xfrm>
          <a:prstGeom prst="rect">
            <a:avLst/>
          </a:prstGeom>
          <a:noFill/>
        </p:spPr>
        <p:txBody>
          <a:bodyPr wrap="square" rtlCol="0">
            <a:spAutoFit/>
          </a:bodyPr>
          <a:lstStyle/>
          <a:p>
            <a:pPr marL="228600" indent="-228600">
              <a:buFont typeface="Wingdings" panose="05000000000000000000" pitchFamily="2" charset="2"/>
              <a:buChar char="Ø"/>
            </a:pP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治理架構、數據統計及分析系統</a:t>
            </a:r>
            <a:endParaRPr lang="ko-KR" altLang="en-US" sz="1500" b="1" dirty="0">
              <a:solidFill>
                <a:schemeClr val="bg1"/>
              </a:solidFill>
              <a:latin typeface="微軟正黑體" panose="020B0604030504040204" pitchFamily="34" charset="-120"/>
              <a:cs typeface="Arial" pitchFamily="34" charset="0"/>
            </a:endParaRPr>
          </a:p>
        </p:txBody>
      </p:sp>
      <p:sp>
        <p:nvSpPr>
          <p:cNvPr id="64" name="TextBox 25">
            <a:extLst>
              <a:ext uri="{FF2B5EF4-FFF2-40B4-BE49-F238E27FC236}">
                <a16:creationId xmlns:a16="http://schemas.microsoft.com/office/drawing/2014/main" id="{32C0523D-139F-8501-18D0-91B3B53A927B}"/>
              </a:ext>
            </a:extLst>
          </p:cNvPr>
          <p:cNvSpPr txBox="1"/>
          <p:nvPr/>
        </p:nvSpPr>
        <p:spPr>
          <a:xfrm>
            <a:off x="5945157" y="4597456"/>
            <a:ext cx="2465418" cy="400110"/>
          </a:xfrm>
          <a:prstGeom prst="rect">
            <a:avLst/>
          </a:prstGeom>
          <a:noFill/>
        </p:spPr>
        <p:txBody>
          <a:bodyPr wrap="square" lIns="108000" rIns="108000"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cs typeface="Arial" charset="0"/>
              </a:rPr>
              <a:t>智慧製造</a:t>
            </a:r>
            <a:endParaRPr lang="ko-KR" altLang="en-US" sz="2000" b="1" dirty="0">
              <a:solidFill>
                <a:schemeClr val="bg1"/>
              </a:solidFill>
              <a:latin typeface="微軟正黑體" panose="020B0604030504040204" pitchFamily="34" charset="-120"/>
              <a:cs typeface="Arial" pitchFamily="34" charset="0"/>
            </a:endParaRPr>
          </a:p>
        </p:txBody>
      </p:sp>
      <p:sp>
        <p:nvSpPr>
          <p:cNvPr id="65" name="TextBox 26">
            <a:extLst>
              <a:ext uri="{FF2B5EF4-FFF2-40B4-BE49-F238E27FC236}">
                <a16:creationId xmlns:a16="http://schemas.microsoft.com/office/drawing/2014/main" id="{600DF108-45BD-892D-D3AF-F4288027E9EE}"/>
              </a:ext>
            </a:extLst>
          </p:cNvPr>
          <p:cNvSpPr txBox="1"/>
          <p:nvPr/>
        </p:nvSpPr>
        <p:spPr>
          <a:xfrm>
            <a:off x="6120894" y="4945535"/>
            <a:ext cx="2765931" cy="323165"/>
          </a:xfrm>
          <a:prstGeom prst="rect">
            <a:avLst/>
          </a:prstGeom>
          <a:noFill/>
        </p:spPr>
        <p:txBody>
          <a:bodyPr wrap="square" rtlCol="0">
            <a:spAutoFit/>
          </a:bodyPr>
          <a:lstStyle/>
          <a:p>
            <a:pPr marL="228600" indent="-228600">
              <a:buFont typeface="Wingdings" panose="05000000000000000000" pitchFamily="2" charset="2"/>
              <a:buChar char="Ø"/>
            </a:pPr>
            <a:r>
              <a:rPr lang="zh-TW" altLang="en-US" sz="1500" b="1" dirty="0">
                <a:solidFill>
                  <a:schemeClr val="bg1"/>
                </a:solidFill>
                <a:latin typeface="微軟正黑體" panose="020B0604030504040204" pitchFamily="34" charset="-120"/>
                <a:ea typeface="微軟正黑體" panose="020B0604030504040204" pitchFamily="34" charset="-120"/>
                <a:cs typeface="Arial" charset="0"/>
              </a:rPr>
              <a:t>工業機器人、智能數位管理</a:t>
            </a:r>
            <a:endParaRPr lang="ko-KR" altLang="en-US" sz="1500" b="1" dirty="0">
              <a:solidFill>
                <a:schemeClr val="bg1"/>
              </a:solidFill>
              <a:latin typeface="微軟正黑體" panose="020B0604030504040204" pitchFamily="34" charset="-120"/>
              <a:cs typeface="Arial" pitchFamily="34" charset="0"/>
            </a:endParaRPr>
          </a:p>
        </p:txBody>
      </p:sp>
      <p:grpSp>
        <p:nvGrpSpPr>
          <p:cNvPr id="69" name="群組 68">
            <a:extLst>
              <a:ext uri="{FF2B5EF4-FFF2-40B4-BE49-F238E27FC236}">
                <a16:creationId xmlns:a16="http://schemas.microsoft.com/office/drawing/2014/main" id="{AF884AE5-98C7-24A5-C4AA-B5959C41A0D2}"/>
              </a:ext>
            </a:extLst>
          </p:cNvPr>
          <p:cNvGrpSpPr/>
          <p:nvPr/>
        </p:nvGrpSpPr>
        <p:grpSpPr>
          <a:xfrm>
            <a:off x="5265689" y="2648417"/>
            <a:ext cx="677008" cy="576000"/>
            <a:chOff x="4932314" y="2430194"/>
            <a:chExt cx="677008" cy="576000"/>
          </a:xfrm>
        </p:grpSpPr>
        <p:sp>
          <p:nvSpPr>
            <p:cNvPr id="70" name="Oval 6">
              <a:extLst>
                <a:ext uri="{FF2B5EF4-FFF2-40B4-BE49-F238E27FC236}">
                  <a16:creationId xmlns:a16="http://schemas.microsoft.com/office/drawing/2014/main" id="{F539586A-9065-A9AF-7D81-671A371BE591}"/>
                </a:ext>
              </a:extLst>
            </p:cNvPr>
            <p:cNvSpPr>
              <a:spLocks noChangeAspect="1"/>
            </p:cNvSpPr>
            <p:nvPr/>
          </p:nvSpPr>
          <p:spPr>
            <a:xfrm>
              <a:off x="4981258" y="2430194"/>
              <a:ext cx="576000" cy="576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71" name="TextBox 13">
              <a:extLst>
                <a:ext uri="{FF2B5EF4-FFF2-40B4-BE49-F238E27FC236}">
                  <a16:creationId xmlns:a16="http://schemas.microsoft.com/office/drawing/2014/main" id="{80AAF28D-A2BB-63BC-562B-56780BB35DAD}"/>
                </a:ext>
              </a:extLst>
            </p:cNvPr>
            <p:cNvSpPr txBox="1"/>
            <p:nvPr/>
          </p:nvSpPr>
          <p:spPr>
            <a:xfrm>
              <a:off x="4932314" y="2454739"/>
              <a:ext cx="677008" cy="523220"/>
            </a:xfrm>
            <a:prstGeom prst="rect">
              <a:avLst/>
            </a:prstGeom>
            <a:noFill/>
          </p:spPr>
          <p:txBody>
            <a:bodyPr wrap="square" lIns="108000" rIns="108000" rtlCol="0">
              <a:spAutoFit/>
            </a:bodyPr>
            <a:lstStyle/>
            <a:p>
              <a:pPr algn="ctr"/>
              <a:r>
                <a:rPr lang="en-US" altLang="ko-KR" sz="2800" b="1" dirty="0">
                  <a:solidFill>
                    <a:schemeClr val="accent3"/>
                  </a:solidFill>
                  <a:cs typeface="Arial" pitchFamily="34" charset="0"/>
                </a:rPr>
                <a:t>0</a:t>
              </a:r>
              <a:r>
                <a:rPr lang="en-US" altLang="zh-TW" sz="2800" b="1" dirty="0">
                  <a:solidFill>
                    <a:schemeClr val="accent3"/>
                  </a:solidFill>
                  <a:cs typeface="Arial" pitchFamily="34" charset="0"/>
                </a:rPr>
                <a:t>3</a:t>
              </a:r>
              <a:endParaRPr lang="ko-KR" altLang="en-US" sz="2800" b="1" dirty="0">
                <a:solidFill>
                  <a:schemeClr val="accent3"/>
                </a:solidFill>
                <a:cs typeface="Arial" pitchFamily="34" charset="0"/>
              </a:endParaRPr>
            </a:p>
          </p:txBody>
        </p:sp>
      </p:grpSp>
      <p:grpSp>
        <p:nvGrpSpPr>
          <p:cNvPr id="72" name="群組 71">
            <a:extLst>
              <a:ext uri="{FF2B5EF4-FFF2-40B4-BE49-F238E27FC236}">
                <a16:creationId xmlns:a16="http://schemas.microsoft.com/office/drawing/2014/main" id="{C5DE793C-6BCA-ACB5-43CC-C8DF1DAF81B8}"/>
              </a:ext>
            </a:extLst>
          </p:cNvPr>
          <p:cNvGrpSpPr/>
          <p:nvPr/>
        </p:nvGrpSpPr>
        <p:grpSpPr>
          <a:xfrm>
            <a:off x="5265689" y="4622859"/>
            <a:ext cx="677008" cy="576000"/>
            <a:chOff x="4941839" y="3829636"/>
            <a:chExt cx="677008" cy="576000"/>
          </a:xfrm>
        </p:grpSpPr>
        <p:sp>
          <p:nvSpPr>
            <p:cNvPr id="73" name="Oval 5">
              <a:extLst>
                <a:ext uri="{FF2B5EF4-FFF2-40B4-BE49-F238E27FC236}">
                  <a16:creationId xmlns:a16="http://schemas.microsoft.com/office/drawing/2014/main" id="{868258F4-CAFB-9B10-C331-7AAA95741561}"/>
                </a:ext>
              </a:extLst>
            </p:cNvPr>
            <p:cNvSpPr>
              <a:spLocks noChangeAspect="1"/>
            </p:cNvSpPr>
            <p:nvPr/>
          </p:nvSpPr>
          <p:spPr>
            <a:xfrm>
              <a:off x="4990783" y="3829636"/>
              <a:ext cx="576000" cy="576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cs typeface="Arial" pitchFamily="34" charset="0"/>
              </a:endParaRPr>
            </a:p>
          </p:txBody>
        </p:sp>
        <p:sp>
          <p:nvSpPr>
            <p:cNvPr id="74" name="TextBox 18">
              <a:extLst>
                <a:ext uri="{FF2B5EF4-FFF2-40B4-BE49-F238E27FC236}">
                  <a16:creationId xmlns:a16="http://schemas.microsoft.com/office/drawing/2014/main" id="{03749CD9-3168-49C8-6BE2-5D8AB3AEE774}"/>
                </a:ext>
              </a:extLst>
            </p:cNvPr>
            <p:cNvSpPr txBox="1"/>
            <p:nvPr/>
          </p:nvSpPr>
          <p:spPr>
            <a:xfrm>
              <a:off x="4941839" y="3852966"/>
              <a:ext cx="677008" cy="523220"/>
            </a:xfrm>
            <a:prstGeom prst="rect">
              <a:avLst/>
            </a:prstGeom>
            <a:noFill/>
          </p:spPr>
          <p:txBody>
            <a:bodyPr wrap="square" lIns="108000" rIns="108000" rtlCol="0">
              <a:spAutoFit/>
            </a:bodyPr>
            <a:lstStyle/>
            <a:p>
              <a:pPr algn="ctr"/>
              <a:r>
                <a:rPr lang="en-US" altLang="ko-KR" sz="2800" b="1" dirty="0">
                  <a:solidFill>
                    <a:schemeClr val="accent2"/>
                  </a:solidFill>
                  <a:cs typeface="Arial" pitchFamily="34" charset="0"/>
                </a:rPr>
                <a:t>0</a:t>
              </a:r>
              <a:r>
                <a:rPr lang="en-US" altLang="zh-TW" sz="2800" b="1" dirty="0">
                  <a:solidFill>
                    <a:schemeClr val="accent2"/>
                  </a:solidFill>
                  <a:cs typeface="Arial" pitchFamily="34" charset="0"/>
                </a:rPr>
                <a:t>5</a:t>
              </a:r>
              <a:endParaRPr lang="ko-KR" altLang="en-US" sz="2800" b="1" dirty="0">
                <a:solidFill>
                  <a:schemeClr val="accent2"/>
                </a:solidFill>
                <a:cs typeface="Arial" pitchFamily="34" charset="0"/>
              </a:endParaRPr>
            </a:p>
          </p:txBody>
        </p:sp>
      </p:grpSp>
      <p:pic>
        <p:nvPicPr>
          <p:cNvPr id="76" name="圖片 75">
            <a:extLst>
              <a:ext uri="{FF2B5EF4-FFF2-40B4-BE49-F238E27FC236}">
                <a16:creationId xmlns:a16="http://schemas.microsoft.com/office/drawing/2014/main" id="{0BC1DBB4-871B-18BB-9645-084101044EF6}"/>
              </a:ext>
            </a:extLst>
          </p:cNvPr>
          <p:cNvPicPr>
            <a:picLocks noChangeAspect="1"/>
          </p:cNvPicPr>
          <p:nvPr/>
        </p:nvPicPr>
        <p:blipFill>
          <a:blip r:embed="rId3"/>
          <a:stretch>
            <a:fillRect/>
          </a:stretch>
        </p:blipFill>
        <p:spPr>
          <a:xfrm>
            <a:off x="11064240" y="6168043"/>
            <a:ext cx="782051" cy="356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ppt_y</p:attrName>
                                        </p:attrNameLst>
                                      </p:cBhvr>
                                      <p:tavLst>
                                        <p:tav tm="0">
                                          <p:val>
                                            <p:strVal val="#ppt_y-#ppt_h*1.125000"/>
                                          </p:val>
                                        </p:tav>
                                        <p:tav tm="100000">
                                          <p:val>
                                            <p:strVal val="#ppt_y"/>
                                          </p:val>
                                        </p:tav>
                                      </p:tavLst>
                                    </p:anim>
                                    <p:animEffect transition="in" filter="wipe(down)">
                                      <p:cBhvr>
                                        <p:cTn id="8" dur="500"/>
                                        <p:tgtEl>
                                          <p:spTgt spid="5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down)">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p:tgtEl>
                                          <p:spTgt spid="49"/>
                                        </p:tgtEl>
                                        <p:attrNameLst>
                                          <p:attrName>ppt_y</p:attrName>
                                        </p:attrNameLst>
                                      </p:cBhvr>
                                      <p:tavLst>
                                        <p:tav tm="0">
                                          <p:val>
                                            <p:strVal val="#ppt_y-#ppt_h*1.125000"/>
                                          </p:val>
                                        </p:tav>
                                        <p:tav tm="100000">
                                          <p:val>
                                            <p:strVal val="#ppt_y"/>
                                          </p:val>
                                        </p:tav>
                                      </p:tavLst>
                                    </p:anim>
                                    <p:animEffect transition="in" filter="wipe(down)">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ppt_y</p:attrName>
                                        </p:attrNameLst>
                                      </p:cBhvr>
                                      <p:tavLst>
                                        <p:tav tm="0">
                                          <p:val>
                                            <p:strVal val="#ppt_y-#ppt_h*1.125000"/>
                                          </p:val>
                                        </p:tav>
                                        <p:tav tm="100000">
                                          <p:val>
                                            <p:strVal val="#ppt_y"/>
                                          </p:val>
                                        </p:tav>
                                      </p:tavLst>
                                    </p:anim>
                                    <p:animEffect transition="in" filter="wipe(down)">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p:tgtEl>
                                          <p:spTgt spid="62"/>
                                        </p:tgtEl>
                                        <p:attrNameLst>
                                          <p:attrName>ppt_y</p:attrName>
                                        </p:attrNameLst>
                                      </p:cBhvr>
                                      <p:tavLst>
                                        <p:tav tm="0">
                                          <p:val>
                                            <p:strVal val="#ppt_y-#ppt_h*1.125000"/>
                                          </p:val>
                                        </p:tav>
                                        <p:tav tm="100000">
                                          <p:val>
                                            <p:strVal val="#ppt_y"/>
                                          </p:val>
                                        </p:tav>
                                      </p:tavLst>
                                    </p:anim>
                                    <p:animEffect transition="in" filter="wipe(down)">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5" grpId="0"/>
      <p:bldP spid="52" grpId="0"/>
      <p:bldP spid="49" grpId="0"/>
      <p:bldP spid="62"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5"/>
          <p:cNvSpPr/>
          <p:nvPr/>
        </p:nvSpPr>
        <p:spPr>
          <a:xfrm>
            <a:off x="-12433" y="0"/>
            <a:ext cx="5590273" cy="6858000"/>
          </a:xfrm>
          <a:prstGeom prst="rect">
            <a:avLst/>
          </a:prstGeom>
          <a:gradFill>
            <a:gsLst>
              <a:gs pos="0">
                <a:srgbClr val="0070C0"/>
              </a:gs>
              <a:gs pos="100000">
                <a:srgbClr val="002060"/>
              </a:gs>
            </a:gsLst>
            <a:lin ang="2698631" scaled="0"/>
          </a:gra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3" name="文字版面配置區 2">
            <a:extLst>
              <a:ext uri="{FF2B5EF4-FFF2-40B4-BE49-F238E27FC236}">
                <a16:creationId xmlns:a16="http://schemas.microsoft.com/office/drawing/2014/main" id="{16438B26-5DAC-2248-7EE2-30B1CCA0E496}"/>
              </a:ext>
            </a:extLst>
          </p:cNvPr>
          <p:cNvSpPr txBox="1">
            <a:spLocks/>
          </p:cNvSpPr>
          <p:nvPr/>
        </p:nvSpPr>
        <p:spPr>
          <a:xfrm>
            <a:off x="375898" y="2224968"/>
            <a:ext cx="1099258" cy="1508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kumimoji="1" lang="en-US" altLang="zh-TW" sz="11500" b="1" i="1" dirty="0">
                <a:solidFill>
                  <a:schemeClr val="bg1"/>
                </a:solidFill>
                <a:latin typeface="Arial" panose="020B0604020202020204" pitchFamily="34" charset="0"/>
                <a:ea typeface="微軟正黑體" panose="020B0604030504040204" pitchFamily="34" charset="-120"/>
                <a:cs typeface="Arial" panose="020B0604020202020204" pitchFamily="34" charset="0"/>
              </a:rPr>
              <a:t>4</a:t>
            </a:r>
            <a:endParaRPr kumimoji="1" lang="zh-TW" altLang="en-US" sz="8000" b="1" i="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4" name="圖片 3">
            <a:extLst>
              <a:ext uri="{FF2B5EF4-FFF2-40B4-BE49-F238E27FC236}">
                <a16:creationId xmlns:a16="http://schemas.microsoft.com/office/drawing/2014/main" id="{C9AD4ABC-C457-24AE-8D00-B7AD7040081F}"/>
              </a:ext>
            </a:extLst>
          </p:cNvPr>
          <p:cNvPicPr>
            <a:picLocks noChangeAspect="1"/>
          </p:cNvPicPr>
          <p:nvPr/>
        </p:nvPicPr>
        <p:blipFill>
          <a:blip r:embed="rId3"/>
          <a:stretch>
            <a:fillRect/>
          </a:stretch>
        </p:blipFill>
        <p:spPr>
          <a:xfrm>
            <a:off x="372076" y="214504"/>
            <a:ext cx="782051" cy="356615"/>
          </a:xfrm>
          <a:prstGeom prst="rect">
            <a:avLst/>
          </a:prstGeom>
        </p:spPr>
      </p:pic>
      <p:sp>
        <p:nvSpPr>
          <p:cNvPr id="6" name="投影片編號版面配置區 3">
            <a:extLst>
              <a:ext uri="{FF2B5EF4-FFF2-40B4-BE49-F238E27FC236}">
                <a16:creationId xmlns:a16="http://schemas.microsoft.com/office/drawing/2014/main" id="{AFF1428F-D423-8824-2234-F5C6977A19A0}"/>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15</a:t>
            </a:fld>
            <a:endParaRPr lang="it-IT" sz="1050" dirty="0">
              <a:solidFill>
                <a:schemeClr val="bg1"/>
              </a:solidFill>
            </a:endParaRPr>
          </a:p>
        </p:txBody>
      </p:sp>
      <p:pic>
        <p:nvPicPr>
          <p:cNvPr id="8" name="圖片 7" descr="一張含有 圓形, 氣泡, 人員, 把持 的圖片&#10;&#10;自動產生的描述">
            <a:extLst>
              <a:ext uri="{FF2B5EF4-FFF2-40B4-BE49-F238E27FC236}">
                <a16:creationId xmlns:a16="http://schemas.microsoft.com/office/drawing/2014/main" id="{7BC30420-001C-1B2E-0160-4B34921B455B}"/>
              </a:ext>
            </a:extLst>
          </p:cNvPr>
          <p:cNvPicPr>
            <a:picLocks noChangeAspect="1"/>
          </p:cNvPicPr>
          <p:nvPr/>
        </p:nvPicPr>
        <p:blipFill>
          <a:blip r:embed="rId4"/>
          <a:stretch>
            <a:fillRect/>
          </a:stretch>
        </p:blipFill>
        <p:spPr>
          <a:xfrm>
            <a:off x="762001" y="0"/>
            <a:ext cx="11429999" cy="6858000"/>
          </a:xfrm>
          <a:prstGeom prst="rect">
            <a:avLst/>
          </a:prstGeom>
        </p:spPr>
      </p:pic>
      <p:sp>
        <p:nvSpPr>
          <p:cNvPr id="2" name="文字版面配置區 2">
            <a:extLst>
              <a:ext uri="{FF2B5EF4-FFF2-40B4-BE49-F238E27FC236}">
                <a16:creationId xmlns:a16="http://schemas.microsoft.com/office/drawing/2014/main" id="{6D05E05A-4D3B-E5A5-8D1C-29E37BE1005D}"/>
              </a:ext>
            </a:extLst>
          </p:cNvPr>
          <p:cNvSpPr txBox="1">
            <a:spLocks/>
          </p:cNvSpPr>
          <p:nvPr/>
        </p:nvSpPr>
        <p:spPr>
          <a:xfrm>
            <a:off x="1567851" y="3049270"/>
            <a:ext cx="4462744" cy="10001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kumimoji="1" lang="zh-TW" altLang="en-US" sz="5400" dirty="0">
                <a:solidFill>
                  <a:schemeClr val="bg1"/>
                </a:solidFill>
                <a:latin typeface="Arial" panose="020B0604020202020204" pitchFamily="34" charset="0"/>
                <a:ea typeface="微軟正黑體" panose="020B0604030504040204" pitchFamily="34" charset="-120"/>
                <a:cs typeface="Arial" panose="020B0604020202020204" pitchFamily="34" charset="0"/>
              </a:rPr>
              <a:t>總結</a:t>
            </a:r>
          </a:p>
        </p:txBody>
      </p:sp>
      <p:sp>
        <p:nvSpPr>
          <p:cNvPr id="5" name="橢圓 4">
            <a:extLst>
              <a:ext uri="{FF2B5EF4-FFF2-40B4-BE49-F238E27FC236}">
                <a16:creationId xmlns:a16="http://schemas.microsoft.com/office/drawing/2014/main" id="{E464E202-25CF-F4C8-2BEC-CF729053F169}"/>
              </a:ext>
            </a:extLst>
          </p:cNvPr>
          <p:cNvSpPr/>
          <p:nvPr/>
        </p:nvSpPr>
        <p:spPr>
          <a:xfrm>
            <a:off x="1371600" y="3524251"/>
            <a:ext cx="144000" cy="14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4350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草, 相框 的圖片&#10;&#10;自動產生的描述">
            <a:extLst>
              <a:ext uri="{FF2B5EF4-FFF2-40B4-BE49-F238E27FC236}">
                <a16:creationId xmlns:a16="http://schemas.microsoft.com/office/drawing/2014/main" id="{179E5246-036F-43D8-A78D-6D266850C75A}"/>
              </a:ext>
            </a:extLst>
          </p:cNvPr>
          <p:cNvPicPr>
            <a:picLocks noChangeAspect="1"/>
          </p:cNvPicPr>
          <p:nvPr/>
        </p:nvPicPr>
        <p:blipFill rotWithShape="1">
          <a:blip r:embed="rId3">
            <a:extLst>
              <a:ext uri="{28A0092B-C50C-407E-A947-70E740481C1C}">
                <a14:useLocalDpi xmlns:a14="http://schemas.microsoft.com/office/drawing/2010/main" val="0"/>
              </a:ext>
            </a:extLst>
          </a:blip>
          <a:srcRect l="39232" t="10889" r="-1" b="4825"/>
          <a:stretch/>
        </p:blipFill>
        <p:spPr>
          <a:xfrm>
            <a:off x="0" y="-20053"/>
            <a:ext cx="12199179" cy="6878053"/>
          </a:xfrm>
          <a:prstGeom prst="rect">
            <a:avLst/>
          </a:prstGeom>
        </p:spPr>
      </p:pic>
      <p:sp>
        <p:nvSpPr>
          <p:cNvPr id="399" name="Chord 398">
            <a:extLst>
              <a:ext uri="{FF2B5EF4-FFF2-40B4-BE49-F238E27FC236}">
                <a16:creationId xmlns:a16="http://schemas.microsoft.com/office/drawing/2014/main"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a16="http://schemas.microsoft.com/office/drawing/2014/main"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文字方塊 174">
            <a:extLst>
              <a:ext uri="{FF2B5EF4-FFF2-40B4-BE49-F238E27FC236}">
                <a16:creationId xmlns:a16="http://schemas.microsoft.com/office/drawing/2014/main" id="{2288522E-CA97-49E5-846A-1CD87D4EFB00}"/>
              </a:ext>
            </a:extLst>
          </p:cNvPr>
          <p:cNvSpPr txBox="1"/>
          <p:nvPr/>
        </p:nvSpPr>
        <p:spPr>
          <a:xfrm>
            <a:off x="1733549" y="824232"/>
            <a:ext cx="2562225" cy="923330"/>
          </a:xfrm>
          <a:prstGeom prst="rect">
            <a:avLst/>
          </a:prstGeom>
          <a:noFill/>
        </p:spPr>
        <p:txBody>
          <a:bodyPr wrap="square" rtlCol="0">
            <a:spAutoFit/>
          </a:bodyPr>
          <a:lstStyle/>
          <a:p>
            <a:r>
              <a:rPr lang="zh-TW" altLang="en-US" sz="5400" b="1" dirty="0">
                <a:ln w="0">
                  <a:noFill/>
                </a:ln>
                <a:solidFill>
                  <a:schemeClr val="bg1"/>
                </a:solidFill>
                <a:effectLst>
                  <a:outerShdw blurRad="50800" dist="38100" dir="2700000" algn="tl" rotWithShape="0">
                    <a:prstClr val="black">
                      <a:alpha val="40000"/>
                    </a:prstClr>
                  </a:outerShdw>
                  <a:reflection blurRad="6350" stA="50000" endA="300" endPos="50000" dist="60007" dir="5400000" sy="-100000" algn="bl" rotWithShape="0"/>
                </a:effectLst>
                <a:latin typeface="微軟正黑體" panose="020B0604030504040204" pitchFamily="34" charset="-120"/>
                <a:ea typeface="微軟正黑體" panose="020B0604030504040204" pitchFamily="34" charset="-120"/>
              </a:rPr>
              <a:t>總結</a:t>
            </a:r>
          </a:p>
        </p:txBody>
      </p:sp>
      <p:sp>
        <p:nvSpPr>
          <p:cNvPr id="8" name="Segnaposto numero diapositiva 5">
            <a:extLst>
              <a:ext uri="{FF2B5EF4-FFF2-40B4-BE49-F238E27FC236}">
                <a16:creationId xmlns:a16="http://schemas.microsoft.com/office/drawing/2014/main" id="{0790A8EC-757B-4ED7-8667-98FA219056A8}"/>
              </a:ext>
            </a:extLst>
          </p:cNvPr>
          <p:cNvSpPr txBox="1">
            <a:spLocks/>
          </p:cNvSpPr>
          <p:nvPr/>
        </p:nvSpPr>
        <p:spPr>
          <a:xfrm>
            <a:off x="391208" y="6461440"/>
            <a:ext cx="579376" cy="488223"/>
          </a:xfrm>
          <a:prstGeom prst="rect">
            <a:avLst/>
          </a:prstGeom>
        </p:spPr>
        <p:txBody>
          <a:bodyPr/>
          <a:lstStyle>
            <a:defPPr>
              <a:defRPr lang="it-IT"/>
            </a:defPPr>
            <a:lvl1pPr marL="0" algn="ctr" defTabSz="914400" rtl="0" eaLnBrk="1" latinLnBrk="0" hangingPunct="1">
              <a:defRPr sz="90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C35900-AB54-B548-BC7B-89E2AACD9446}" type="slidenum">
              <a:rPr lang="it-IT" smtClean="0">
                <a:solidFill>
                  <a:schemeClr val="accent5">
                    <a:lumMod val="10000"/>
                  </a:schemeClr>
                </a:solidFill>
              </a:rPr>
              <a:pPr/>
              <a:t>16</a:t>
            </a:fld>
            <a:endParaRPr lang="it-IT" dirty="0">
              <a:solidFill>
                <a:schemeClr val="accent5">
                  <a:lumMod val="10000"/>
                </a:schemeClr>
              </a:solidFill>
            </a:endParaRPr>
          </a:p>
        </p:txBody>
      </p:sp>
      <p:sp>
        <p:nvSpPr>
          <p:cNvPr id="2" name="Rectangle 30">
            <a:extLst>
              <a:ext uri="{FF2B5EF4-FFF2-40B4-BE49-F238E27FC236}">
                <a16:creationId xmlns:a16="http://schemas.microsoft.com/office/drawing/2014/main" id="{68FEC5CB-E8A2-C74C-9704-530BD4F04B87}"/>
              </a:ext>
            </a:extLst>
          </p:cNvPr>
          <p:cNvSpPr/>
          <p:nvPr/>
        </p:nvSpPr>
        <p:spPr>
          <a:xfrm>
            <a:off x="4709815" y="2514788"/>
            <a:ext cx="4693232" cy="4190763"/>
          </a:xfrm>
          <a:prstGeom prst="rect">
            <a:avLst/>
          </a:prstGeom>
        </p:spPr>
        <p:txBody>
          <a:bodyPr wrap="square">
            <a:spAutoFit/>
          </a:bodyPr>
          <a:lstStyle/>
          <a:p>
            <a:pPr marL="180000" indent="-180000">
              <a:lnSpc>
                <a:spcPct val="150000"/>
              </a:lnSpc>
              <a:buFont typeface="Wingdings" panose="05000000000000000000" pitchFamily="2" charset="2"/>
              <a:buChar char="ü"/>
            </a:pPr>
            <a:r>
              <a:rPr lang="zh-TW" altLang="zh-TW"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台灣和</a:t>
            </a: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東協</a:t>
            </a:r>
            <a:r>
              <a:rPr lang="zh-TW" altLang="zh-TW"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經濟連結的重新定位</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000" indent="-180000">
              <a:lnSpc>
                <a:spcPct val="150000"/>
              </a:lnSpc>
              <a:buFont typeface="Wingdings" panose="05000000000000000000" pitchFamily="2" charset="2"/>
              <a:buChar char="ü"/>
            </a:pP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Verdana"/>
              </a:rPr>
              <a:t>台商</a:t>
            </a:r>
            <a:r>
              <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Verdana"/>
              </a:rPr>
              <a:t>ESG</a:t>
            </a: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Verdana"/>
              </a:rPr>
              <a:t>必須要先合規</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Verdana"/>
            </a:endParaRPr>
          </a:p>
          <a:p>
            <a:pPr marL="180000" indent="-180000">
              <a:lnSpc>
                <a:spcPct val="150000"/>
              </a:lnSpc>
              <a:buFont typeface="Wingdings" panose="05000000000000000000" pitchFamily="2" charset="2"/>
              <a:buChar char="ü"/>
            </a:pP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Verdana"/>
              </a:rPr>
              <a:t>跨供應鏈結盟融入在地國</a:t>
            </a:r>
            <a:r>
              <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Verdana"/>
              </a:rPr>
              <a:t>ESG</a:t>
            </a: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Verdana"/>
              </a:rPr>
              <a:t>生態鏈</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Verdana"/>
            </a:endParaRPr>
          </a:p>
          <a:p>
            <a:pPr marL="180000" indent="-180000">
              <a:lnSpc>
                <a:spcPct val="150000"/>
              </a:lnSpc>
              <a:buFont typeface="Wingdings" panose="05000000000000000000" pitchFamily="2" charset="2"/>
              <a:buChar char="ü"/>
            </a:pP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rPr>
              <a:t>提供</a:t>
            </a:r>
            <a:r>
              <a:rPr lang="en-US" altLang="zh-TW" sz="2000" b="1" dirty="0">
                <a:solidFill>
                  <a:schemeClr val="accent5">
                    <a:lumMod val="25000"/>
                  </a:schemeClr>
                </a:solidFill>
                <a:latin typeface="微軟正黑體" panose="020B0604030504040204" pitchFamily="34" charset="-120"/>
                <a:ea typeface="微軟正黑體" panose="020B0604030504040204" pitchFamily="34" charset="-120"/>
              </a:rPr>
              <a:t>ESG</a:t>
            </a: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rPr>
              <a:t>解決方案服務</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endParaRPr>
          </a:p>
          <a:p>
            <a:pPr marL="180000" indent="-180000">
              <a:lnSpc>
                <a:spcPct val="150000"/>
              </a:lnSpc>
              <a:buFont typeface="Wingdings" panose="05000000000000000000" pitchFamily="2" charset="2"/>
              <a:buChar char="ü"/>
            </a:pPr>
            <a:r>
              <a:rPr lang="zh-TW" altLang="zh-TW" sz="2000" b="1" dirty="0">
                <a:solidFill>
                  <a:schemeClr val="accent5">
                    <a:lumMod val="25000"/>
                  </a:schemeClr>
                </a:solidFill>
                <a:latin typeface="微軟正黑體" panose="020B0604030504040204" pitchFamily="34" charset="-120"/>
                <a:ea typeface="微軟正黑體" panose="020B0604030504040204" pitchFamily="34" charset="-120"/>
              </a:rPr>
              <a:t>「智慧生活」生態</a:t>
            </a: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rPr>
              <a:t> </a:t>
            </a:r>
            <a:r>
              <a:rPr lang="zh-TW" altLang="zh-TW" sz="2000" b="1" dirty="0">
                <a:solidFill>
                  <a:schemeClr val="accent5">
                    <a:lumMod val="25000"/>
                  </a:schemeClr>
                </a:solidFill>
                <a:latin typeface="微軟正黑體" panose="020B0604030504040204" pitchFamily="34" charset="-120"/>
                <a:ea typeface="微軟正黑體" panose="020B0604030504040204" pitchFamily="34" charset="-120"/>
              </a:rPr>
              <a:t>完整輸出</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endParaRPr>
          </a:p>
          <a:p>
            <a:pPr marL="180000" indent="-180000">
              <a:lnSpc>
                <a:spcPct val="150000"/>
              </a:lnSpc>
              <a:buFont typeface="Wingdings" panose="05000000000000000000" pitchFamily="2" charset="2"/>
              <a:buChar char="ü"/>
            </a:pP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數位基建與永續投資</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000" indent="-180000">
              <a:lnSpc>
                <a:spcPct val="150000"/>
              </a:lnSpc>
              <a:buFont typeface="Wingdings" panose="05000000000000000000" pitchFamily="2" charset="2"/>
              <a:buChar char="ü"/>
            </a:pPr>
            <a:r>
              <a:rPr lang="zh-TW" altLang="en-US"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建構未來城市</a:t>
            </a: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000" indent="-180000">
              <a:lnSpc>
                <a:spcPct val="150000"/>
              </a:lnSpc>
              <a:buFont typeface="Wingdings" panose="05000000000000000000" pitchFamily="2" charset="2"/>
              <a:buChar char="ü"/>
            </a:pP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endParaRPr>
          </a:p>
          <a:p>
            <a:pPr marL="180000" indent="-180000">
              <a:lnSpc>
                <a:spcPct val="150000"/>
              </a:lnSpc>
              <a:buFont typeface="Wingdings" panose="05000000000000000000" pitchFamily="2" charset="2"/>
              <a:buChar char="ü"/>
            </a:pPr>
            <a:endParaRPr lang="en-US" altLang="zh-TW" sz="2000" b="1" dirty="0">
              <a:solidFill>
                <a:schemeClr val="accent5">
                  <a:lumMod val="25000"/>
                </a:schemeClr>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427933D7-F5E9-4BB7-FC70-4E8B2570071A}"/>
              </a:ext>
            </a:extLst>
          </p:cNvPr>
          <p:cNvPicPr>
            <a:picLocks noChangeAspect="1"/>
          </p:cNvPicPr>
          <p:nvPr/>
        </p:nvPicPr>
        <p:blipFill>
          <a:blip r:embed="rId4"/>
          <a:stretch>
            <a:fillRect/>
          </a:stretch>
        </p:blipFill>
        <p:spPr>
          <a:xfrm>
            <a:off x="11245215" y="6168043"/>
            <a:ext cx="782051" cy="356615"/>
          </a:xfrm>
          <a:prstGeom prst="rect">
            <a:avLst/>
          </a:prstGeom>
        </p:spPr>
      </p:pic>
    </p:spTree>
    <p:extLst>
      <p:ext uri="{BB962C8B-B14F-4D97-AF65-F5344CB8AC3E}">
        <p14:creationId xmlns:p14="http://schemas.microsoft.com/office/powerpoint/2010/main" val="7895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
                                            <p:txEl>
                                              <p:pRg st="2" end="2"/>
                                            </p:txEl>
                                          </p:spTgt>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
                                            <p:txEl>
                                              <p:pRg st="3" end="3"/>
                                            </p:txEl>
                                          </p:spTgt>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4" end="4"/>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2">
                                            <p:txEl>
                                              <p:pRg st="5" end="5"/>
                                            </p:txEl>
                                          </p:spTgt>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CC421B79-92BC-4E77-CFB4-C5F12E05B1FE}"/>
              </a:ext>
            </a:extLst>
          </p:cNvPr>
          <p:cNvSpPr/>
          <p:nvPr/>
        </p:nvSpPr>
        <p:spPr>
          <a:xfrm>
            <a:off x="1" y="1029752"/>
            <a:ext cx="12191999" cy="5286923"/>
          </a:xfrm>
          <a:prstGeom prst="rect">
            <a:avLst/>
          </a:prstGeom>
          <a:solidFill>
            <a:srgbClr val="FFFFFF">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Rounded Rectangle 2">
            <a:extLst>
              <a:ext uri="{FF2B5EF4-FFF2-40B4-BE49-F238E27FC236}">
                <a16:creationId xmlns:a16="http://schemas.microsoft.com/office/drawing/2014/main" id="{7E773728-D6EF-48EE-9C55-448DFF4D9C73}"/>
              </a:ext>
            </a:extLst>
          </p:cNvPr>
          <p:cNvSpPr/>
          <p:nvPr/>
        </p:nvSpPr>
        <p:spPr>
          <a:xfrm>
            <a:off x="3214250" y="5219814"/>
            <a:ext cx="1853962" cy="54000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
            <a:extLst>
              <a:ext uri="{FF2B5EF4-FFF2-40B4-BE49-F238E27FC236}">
                <a16:creationId xmlns:a16="http://schemas.microsoft.com/office/drawing/2014/main" id="{406F9ACA-3397-4C06-B8BD-96F320A58450}"/>
              </a:ext>
            </a:extLst>
          </p:cNvPr>
          <p:cNvSpPr/>
          <p:nvPr/>
        </p:nvSpPr>
        <p:spPr>
          <a:xfrm>
            <a:off x="4525302" y="4326902"/>
            <a:ext cx="540000" cy="1421482"/>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5">
            <a:extLst>
              <a:ext uri="{FF2B5EF4-FFF2-40B4-BE49-F238E27FC236}">
                <a16:creationId xmlns:a16="http://schemas.microsoft.com/office/drawing/2014/main" id="{38015E3D-B525-44F7-BFEE-1FAF37916987}"/>
              </a:ext>
            </a:extLst>
          </p:cNvPr>
          <p:cNvSpPr/>
          <p:nvPr/>
        </p:nvSpPr>
        <p:spPr>
          <a:xfrm>
            <a:off x="4525303" y="4335481"/>
            <a:ext cx="1879525" cy="540000"/>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6">
            <a:extLst>
              <a:ext uri="{FF2B5EF4-FFF2-40B4-BE49-F238E27FC236}">
                <a16:creationId xmlns:a16="http://schemas.microsoft.com/office/drawing/2014/main" id="{15C18852-0FA1-41A6-9209-4AD8053B1B92}"/>
              </a:ext>
            </a:extLst>
          </p:cNvPr>
          <p:cNvSpPr/>
          <p:nvPr/>
        </p:nvSpPr>
        <p:spPr>
          <a:xfrm>
            <a:off x="5863373" y="3451147"/>
            <a:ext cx="540000" cy="1421482"/>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7">
            <a:extLst>
              <a:ext uri="{FF2B5EF4-FFF2-40B4-BE49-F238E27FC236}">
                <a16:creationId xmlns:a16="http://schemas.microsoft.com/office/drawing/2014/main" id="{422C0EC6-E075-43BE-ABE2-9591182055E2}"/>
              </a:ext>
            </a:extLst>
          </p:cNvPr>
          <p:cNvSpPr/>
          <p:nvPr/>
        </p:nvSpPr>
        <p:spPr>
          <a:xfrm>
            <a:off x="5861920" y="3451147"/>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8">
            <a:extLst>
              <a:ext uri="{FF2B5EF4-FFF2-40B4-BE49-F238E27FC236}">
                <a16:creationId xmlns:a16="http://schemas.microsoft.com/office/drawing/2014/main" id="{1C3556F3-6750-4183-8508-D898BEA8A34E}"/>
              </a:ext>
            </a:extLst>
          </p:cNvPr>
          <p:cNvSpPr/>
          <p:nvPr/>
        </p:nvSpPr>
        <p:spPr>
          <a:xfrm>
            <a:off x="7201443" y="2633490"/>
            <a:ext cx="540000" cy="1370108"/>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9">
            <a:extLst>
              <a:ext uri="{FF2B5EF4-FFF2-40B4-BE49-F238E27FC236}">
                <a16:creationId xmlns:a16="http://schemas.microsoft.com/office/drawing/2014/main" id="{A9DDD56B-79C7-44BC-AE43-B4DC1E0A968A}"/>
              </a:ext>
            </a:extLst>
          </p:cNvPr>
          <p:cNvSpPr/>
          <p:nvPr/>
        </p:nvSpPr>
        <p:spPr>
          <a:xfrm>
            <a:off x="8538061" y="1837887"/>
            <a:ext cx="1876617" cy="540000"/>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Isosceles Triangle 8">
            <a:extLst>
              <a:ext uri="{FF2B5EF4-FFF2-40B4-BE49-F238E27FC236}">
                <a16:creationId xmlns:a16="http://schemas.microsoft.com/office/drawing/2014/main" id="{F78FBB12-A9A6-463E-A756-D4BF2526B745}"/>
              </a:ext>
            </a:extLst>
          </p:cNvPr>
          <p:cNvSpPr/>
          <p:nvPr/>
        </p:nvSpPr>
        <p:spPr>
          <a:xfrm rot="16200000">
            <a:off x="6012645" y="4448667"/>
            <a:ext cx="243575" cy="29040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Oval 7">
            <a:extLst>
              <a:ext uri="{FF2B5EF4-FFF2-40B4-BE49-F238E27FC236}">
                <a16:creationId xmlns:a16="http://schemas.microsoft.com/office/drawing/2014/main" id="{708992A0-E8D7-4D84-B722-2642309D8FCD}"/>
              </a:ext>
            </a:extLst>
          </p:cNvPr>
          <p:cNvSpPr/>
          <p:nvPr/>
        </p:nvSpPr>
        <p:spPr>
          <a:xfrm>
            <a:off x="7342202" y="3612052"/>
            <a:ext cx="258326" cy="25832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ectangle 16">
            <a:extLst>
              <a:ext uri="{FF2B5EF4-FFF2-40B4-BE49-F238E27FC236}">
                <a16:creationId xmlns:a16="http://schemas.microsoft.com/office/drawing/2014/main" id="{864707B5-33AE-45BD-B1F8-EB763929A38C}"/>
              </a:ext>
            </a:extLst>
          </p:cNvPr>
          <p:cNvSpPr/>
          <p:nvPr/>
        </p:nvSpPr>
        <p:spPr>
          <a:xfrm>
            <a:off x="4654398" y="5409830"/>
            <a:ext cx="281809" cy="18520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Oval 23">
            <a:extLst>
              <a:ext uri="{FF2B5EF4-FFF2-40B4-BE49-F238E27FC236}">
                <a16:creationId xmlns:a16="http://schemas.microsoft.com/office/drawing/2014/main" id="{963D1D9C-5F60-4B85-BFA5-BF5BD106B2BE}"/>
              </a:ext>
            </a:extLst>
          </p:cNvPr>
          <p:cNvSpPr/>
          <p:nvPr/>
        </p:nvSpPr>
        <p:spPr>
          <a:xfrm>
            <a:off x="9858331" y="1836334"/>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ounded Rectangle 7">
            <a:extLst>
              <a:ext uri="{FF2B5EF4-FFF2-40B4-BE49-F238E27FC236}">
                <a16:creationId xmlns:a16="http://schemas.microsoft.com/office/drawing/2014/main" id="{AC0C486A-6115-4340-A304-B61BD28AF6CB}"/>
              </a:ext>
            </a:extLst>
          </p:cNvPr>
          <p:cNvSpPr/>
          <p:nvPr/>
        </p:nvSpPr>
        <p:spPr>
          <a:xfrm>
            <a:off x="7201443" y="2627560"/>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ounded Rectangle 6">
            <a:extLst>
              <a:ext uri="{FF2B5EF4-FFF2-40B4-BE49-F238E27FC236}">
                <a16:creationId xmlns:a16="http://schemas.microsoft.com/office/drawing/2014/main" id="{749CB95A-9260-4D3C-95E8-B574707FE463}"/>
              </a:ext>
            </a:extLst>
          </p:cNvPr>
          <p:cNvSpPr/>
          <p:nvPr/>
        </p:nvSpPr>
        <p:spPr>
          <a:xfrm>
            <a:off x="8538061" y="1847966"/>
            <a:ext cx="540000" cy="1319594"/>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Donut 24">
            <a:extLst>
              <a:ext uri="{FF2B5EF4-FFF2-40B4-BE49-F238E27FC236}">
                <a16:creationId xmlns:a16="http://schemas.microsoft.com/office/drawing/2014/main" id="{75EDB87E-3FFF-4C1C-9C88-7BB868DA144A}"/>
              </a:ext>
            </a:extLst>
          </p:cNvPr>
          <p:cNvSpPr/>
          <p:nvPr/>
        </p:nvSpPr>
        <p:spPr>
          <a:xfrm>
            <a:off x="10008083" y="1954362"/>
            <a:ext cx="282595" cy="28489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文字方塊 39">
            <a:extLst>
              <a:ext uri="{FF2B5EF4-FFF2-40B4-BE49-F238E27FC236}">
                <a16:creationId xmlns:a16="http://schemas.microsoft.com/office/drawing/2014/main" id="{00A0F4B0-6829-4901-BEA6-F0DAA2AE559D}"/>
              </a:ext>
            </a:extLst>
          </p:cNvPr>
          <p:cNvSpPr txBox="1"/>
          <p:nvPr/>
        </p:nvSpPr>
        <p:spPr>
          <a:xfrm>
            <a:off x="5066150" y="5357756"/>
            <a:ext cx="2035969" cy="353943"/>
          </a:xfrm>
          <a:prstGeom prst="rect">
            <a:avLst/>
          </a:prstGeom>
          <a:noFill/>
        </p:spPr>
        <p:txBody>
          <a:bodyPr wrap="square">
            <a:spAutoFit/>
          </a:bodyPr>
          <a:lstStyle/>
          <a:p>
            <a:pPr lvl="0"/>
            <a:r>
              <a:rPr lang="zh-TW" altLang="en-US" sz="1700" b="1" dirty="0">
                <a:solidFill>
                  <a:schemeClr val="accent5">
                    <a:lumMod val="50000"/>
                  </a:schemeClr>
                </a:solidFill>
                <a:latin typeface="微軟正黑體" panose="020B0604030504040204" pitchFamily="34" charset="-120"/>
                <a:ea typeface="微軟正黑體" panose="020B0604030504040204" pitchFamily="34" charset="-120"/>
              </a:rPr>
              <a:t>建立永續評核指標</a:t>
            </a:r>
          </a:p>
        </p:txBody>
      </p:sp>
      <p:sp>
        <p:nvSpPr>
          <p:cNvPr id="42" name="文字方塊 41">
            <a:extLst>
              <a:ext uri="{FF2B5EF4-FFF2-40B4-BE49-F238E27FC236}">
                <a16:creationId xmlns:a16="http://schemas.microsoft.com/office/drawing/2014/main" id="{53357189-6FD3-4DC1-A8D6-973B23560B0B}"/>
              </a:ext>
            </a:extLst>
          </p:cNvPr>
          <p:cNvSpPr txBox="1"/>
          <p:nvPr/>
        </p:nvSpPr>
        <p:spPr>
          <a:xfrm>
            <a:off x="6400548" y="4444697"/>
            <a:ext cx="1740152" cy="353943"/>
          </a:xfrm>
          <a:prstGeom prst="rect">
            <a:avLst/>
          </a:prstGeom>
          <a:noFill/>
        </p:spPr>
        <p:txBody>
          <a:bodyPr wrap="square">
            <a:spAutoFit/>
          </a:bodyPr>
          <a:lstStyle/>
          <a:p>
            <a:pPr lvl="0"/>
            <a:r>
              <a:rPr lang="zh-TW" altLang="en-US" sz="1700" b="1" dirty="0">
                <a:solidFill>
                  <a:schemeClr val="accent5">
                    <a:lumMod val="50000"/>
                  </a:schemeClr>
                </a:solidFill>
                <a:latin typeface="微軟正黑體" panose="020B0604030504040204" pitchFamily="34" charset="-120"/>
                <a:ea typeface="微軟正黑體" panose="020B0604030504040204" pitchFamily="34" charset="-120"/>
              </a:rPr>
              <a:t>串接公開資訊</a:t>
            </a:r>
          </a:p>
        </p:txBody>
      </p:sp>
      <p:sp>
        <p:nvSpPr>
          <p:cNvPr id="44" name="文字方塊 43">
            <a:extLst>
              <a:ext uri="{FF2B5EF4-FFF2-40B4-BE49-F238E27FC236}">
                <a16:creationId xmlns:a16="http://schemas.microsoft.com/office/drawing/2014/main" id="{965775D2-2F43-4BB5-842B-6891466A7C75}"/>
              </a:ext>
            </a:extLst>
          </p:cNvPr>
          <p:cNvSpPr txBox="1"/>
          <p:nvPr/>
        </p:nvSpPr>
        <p:spPr>
          <a:xfrm>
            <a:off x="7741287" y="3586313"/>
            <a:ext cx="2162051" cy="353943"/>
          </a:xfrm>
          <a:prstGeom prst="rect">
            <a:avLst/>
          </a:prstGeom>
          <a:noFill/>
        </p:spPr>
        <p:txBody>
          <a:bodyPr wrap="square">
            <a:spAutoFit/>
          </a:bodyPr>
          <a:lstStyle/>
          <a:p>
            <a:pPr lvl="0"/>
            <a:r>
              <a:rPr lang="zh-TW" altLang="en-US"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擬定</a:t>
            </a:r>
            <a:r>
              <a:rPr lang="en-US" altLang="zh-TW"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ESG</a:t>
            </a:r>
            <a:r>
              <a:rPr lang="zh-TW" altLang="en-US"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風險等級</a:t>
            </a:r>
          </a:p>
        </p:txBody>
      </p:sp>
      <p:sp>
        <p:nvSpPr>
          <p:cNvPr id="46" name="文字方塊 45">
            <a:extLst>
              <a:ext uri="{FF2B5EF4-FFF2-40B4-BE49-F238E27FC236}">
                <a16:creationId xmlns:a16="http://schemas.microsoft.com/office/drawing/2014/main" id="{4C1A2003-FC0E-4C07-BA3C-04A5757953EE}"/>
              </a:ext>
            </a:extLst>
          </p:cNvPr>
          <p:cNvSpPr txBox="1"/>
          <p:nvPr/>
        </p:nvSpPr>
        <p:spPr>
          <a:xfrm>
            <a:off x="9097111" y="2787668"/>
            <a:ext cx="2162051" cy="353943"/>
          </a:xfrm>
          <a:prstGeom prst="rect">
            <a:avLst/>
          </a:prstGeom>
          <a:noFill/>
        </p:spPr>
        <p:txBody>
          <a:bodyPr wrap="square">
            <a:spAutoFit/>
          </a:bodyPr>
          <a:lstStyle/>
          <a:p>
            <a:pPr lvl="0"/>
            <a:r>
              <a:rPr lang="zh-TW" altLang="en-US"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遵循</a:t>
            </a:r>
            <a:r>
              <a:rPr lang="en-US" altLang="zh-TW"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ESG</a:t>
            </a:r>
            <a:r>
              <a:rPr lang="zh-TW" altLang="en-US"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提升價值</a:t>
            </a:r>
            <a:endParaRPr lang="en-US" altLang="zh-TW"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8" name="文字方塊 47">
            <a:extLst>
              <a:ext uri="{FF2B5EF4-FFF2-40B4-BE49-F238E27FC236}">
                <a16:creationId xmlns:a16="http://schemas.microsoft.com/office/drawing/2014/main" id="{6B93DEA5-7E2C-402B-A865-7B8E6C5D129F}"/>
              </a:ext>
            </a:extLst>
          </p:cNvPr>
          <p:cNvSpPr txBox="1"/>
          <p:nvPr/>
        </p:nvSpPr>
        <p:spPr>
          <a:xfrm>
            <a:off x="10426906" y="1787843"/>
            <a:ext cx="1876617" cy="615553"/>
          </a:xfrm>
          <a:prstGeom prst="rect">
            <a:avLst/>
          </a:prstGeom>
          <a:noFill/>
        </p:spPr>
        <p:txBody>
          <a:bodyPr wrap="square">
            <a:spAutoFit/>
          </a:bodyPr>
          <a:lstStyle/>
          <a:p>
            <a:pPr lvl="0"/>
            <a:r>
              <a:rPr lang="zh-TW" altLang="en-US"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建立</a:t>
            </a:r>
            <a:br>
              <a:rPr lang="en-US" altLang="zh-TW"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br>
            <a:r>
              <a:rPr lang="en-US" altLang="zh-TW"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ESG</a:t>
            </a:r>
            <a:r>
              <a:rPr lang="zh-TW" altLang="en-US" sz="1700" b="1" dirty="0">
                <a:solidFill>
                  <a:schemeClr val="accent5">
                    <a:lumMod val="50000"/>
                  </a:schemeClr>
                </a:solidFill>
                <a:latin typeface="Arial" panose="020B0604020202020204" pitchFamily="34" charset="0"/>
                <a:ea typeface="微軟正黑體" panose="020B0604030504040204" pitchFamily="34" charset="-120"/>
                <a:cs typeface="Arial" panose="020B0604020202020204" pitchFamily="34" charset="0"/>
              </a:rPr>
              <a:t>資訊平台</a:t>
            </a:r>
          </a:p>
        </p:txBody>
      </p:sp>
      <p:sp>
        <p:nvSpPr>
          <p:cNvPr id="53" name="CasellaDiTesto 43">
            <a:extLst>
              <a:ext uri="{FF2B5EF4-FFF2-40B4-BE49-F238E27FC236}">
                <a16:creationId xmlns:a16="http://schemas.microsoft.com/office/drawing/2014/main" id="{9F89266D-B262-4A1F-AE71-F43FBA255E43}"/>
              </a:ext>
            </a:extLst>
          </p:cNvPr>
          <p:cNvSpPr txBox="1"/>
          <p:nvPr/>
        </p:nvSpPr>
        <p:spPr>
          <a:xfrm>
            <a:off x="4047331" y="435888"/>
            <a:ext cx="4587104" cy="461665"/>
          </a:xfrm>
          <a:prstGeom prst="rect">
            <a:avLst/>
          </a:prstGeom>
          <a:noFill/>
        </p:spPr>
        <p:txBody>
          <a:bodyPr wrap="square" rtlCol="0">
            <a:spAutoFit/>
          </a:bodyPr>
          <a:lstStyle/>
          <a:p>
            <a:pPr algn="l"/>
            <a:r>
              <a:rPr lang="en-US" altLang="zh-TW" sz="2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CRIF</a:t>
            </a:r>
            <a:r>
              <a:rPr lang="zh-TW" altLang="en-US" sz="2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的</a:t>
            </a:r>
            <a:r>
              <a:rPr lang="en-US" altLang="zh-TW" sz="2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24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評分設計概念與架構</a:t>
            </a:r>
          </a:p>
        </p:txBody>
      </p:sp>
      <p:grpSp>
        <p:nvGrpSpPr>
          <p:cNvPr id="5" name="群組 4">
            <a:extLst>
              <a:ext uri="{FF2B5EF4-FFF2-40B4-BE49-F238E27FC236}">
                <a16:creationId xmlns:a16="http://schemas.microsoft.com/office/drawing/2014/main" id="{2BEDE4AA-9189-4AF9-89F9-99EE25835EDB}"/>
              </a:ext>
            </a:extLst>
          </p:cNvPr>
          <p:cNvGrpSpPr/>
          <p:nvPr/>
        </p:nvGrpSpPr>
        <p:grpSpPr>
          <a:xfrm>
            <a:off x="514351" y="5255514"/>
            <a:ext cx="2312368" cy="492870"/>
            <a:chOff x="514351" y="5429250"/>
            <a:chExt cx="2312368" cy="492870"/>
          </a:xfrm>
        </p:grpSpPr>
        <p:sp>
          <p:nvSpPr>
            <p:cNvPr id="63" name="Rounded Rectangle 9">
              <a:extLst>
                <a:ext uri="{FF2B5EF4-FFF2-40B4-BE49-F238E27FC236}">
                  <a16:creationId xmlns:a16="http://schemas.microsoft.com/office/drawing/2014/main" id="{3C8D7B79-998D-46B9-ABE7-DECE2723348F}"/>
                </a:ext>
              </a:extLst>
            </p:cNvPr>
            <p:cNvSpPr/>
            <p:nvPr/>
          </p:nvSpPr>
          <p:spPr>
            <a:xfrm>
              <a:off x="514351" y="5429250"/>
              <a:ext cx="2312368" cy="492870"/>
            </a:xfrm>
            <a:prstGeom prst="roundRect">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61" name="文字方塊 60">
              <a:extLst>
                <a:ext uri="{FF2B5EF4-FFF2-40B4-BE49-F238E27FC236}">
                  <a16:creationId xmlns:a16="http://schemas.microsoft.com/office/drawing/2014/main" id="{EBB1111C-15D3-4950-9624-EAA13337E430}"/>
                </a:ext>
              </a:extLst>
            </p:cNvPr>
            <p:cNvSpPr txBox="1"/>
            <p:nvPr/>
          </p:nvSpPr>
          <p:spPr>
            <a:xfrm>
              <a:off x="668490" y="5497934"/>
              <a:ext cx="1667594" cy="369332"/>
            </a:xfrm>
            <a:prstGeom prst="rect">
              <a:avLst/>
            </a:prstGeom>
            <a:noFill/>
          </p:spPr>
          <p:txBody>
            <a:bodyPr wrap="square">
              <a:spAutoFit/>
            </a:bodyPr>
            <a:lstStyle/>
            <a:p>
              <a:pPr marL="0" indent="-205740">
                <a:lnSpc>
                  <a:spcPct val="100000"/>
                </a:lnSpc>
                <a:spcBef>
                  <a:spcPts val="0"/>
                </a:spcBef>
                <a:spcAft>
                  <a:spcPts val="675"/>
                </a:spcAft>
                <a:buClr>
                  <a:srgbClr val="000000"/>
                </a:buClr>
                <a:buNone/>
              </a:pPr>
              <a:r>
                <a:rPr lang="zh-TW" altLang="en-US" sz="1800" b="1" dirty="0">
                  <a:solidFill>
                    <a:schemeClr val="bg1"/>
                  </a:solidFill>
                  <a:latin typeface="微軟正黑體" panose="020B0604030504040204" pitchFamily="34" charset="-120"/>
                  <a:ea typeface="微軟正黑體" panose="020B0604030504040204" pitchFamily="34" charset="-120"/>
                </a:rPr>
                <a:t>專案設計架構</a:t>
              </a:r>
              <a:endParaRPr lang="en-US" altLang="zh-TW" sz="1800" dirty="0">
                <a:solidFill>
                  <a:schemeClr val="bg1"/>
                </a:solidFill>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4C59B007-8AE2-39FC-064B-898B3D5E1F71}"/>
              </a:ext>
            </a:extLst>
          </p:cNvPr>
          <p:cNvGrpSpPr/>
          <p:nvPr/>
        </p:nvGrpSpPr>
        <p:grpSpPr>
          <a:xfrm>
            <a:off x="549632" y="1183585"/>
            <a:ext cx="4254593" cy="2937110"/>
            <a:chOff x="585239" y="1230972"/>
            <a:chExt cx="4254593" cy="2937110"/>
          </a:xfrm>
        </p:grpSpPr>
        <p:grpSp>
          <p:nvGrpSpPr>
            <p:cNvPr id="2" name="群組 1">
              <a:extLst>
                <a:ext uri="{FF2B5EF4-FFF2-40B4-BE49-F238E27FC236}">
                  <a16:creationId xmlns:a16="http://schemas.microsoft.com/office/drawing/2014/main" id="{F601F414-5B6C-4D68-9888-78B60F528A51}"/>
                </a:ext>
              </a:extLst>
            </p:cNvPr>
            <p:cNvGrpSpPr/>
            <p:nvPr/>
          </p:nvGrpSpPr>
          <p:grpSpPr>
            <a:xfrm>
              <a:off x="2272883" y="1230972"/>
              <a:ext cx="1980171" cy="1980171"/>
              <a:chOff x="2128843" y="1218894"/>
              <a:chExt cx="1980171" cy="1980171"/>
            </a:xfrm>
          </p:grpSpPr>
          <p:sp>
            <p:nvSpPr>
              <p:cNvPr id="50" name="橢圓 49">
                <a:extLst>
                  <a:ext uri="{FF2B5EF4-FFF2-40B4-BE49-F238E27FC236}">
                    <a16:creationId xmlns:a16="http://schemas.microsoft.com/office/drawing/2014/main" id="{DC6FC6D2-0E76-49EA-B156-A6FA10BCF8E1}"/>
                  </a:ext>
                </a:extLst>
              </p:cNvPr>
              <p:cNvSpPr/>
              <p:nvPr/>
            </p:nvSpPr>
            <p:spPr>
              <a:xfrm>
                <a:off x="2128843" y="1218894"/>
                <a:ext cx="1980171" cy="1980171"/>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5" name="文字方塊 54">
                <a:extLst>
                  <a:ext uri="{FF2B5EF4-FFF2-40B4-BE49-F238E27FC236}">
                    <a16:creationId xmlns:a16="http://schemas.microsoft.com/office/drawing/2014/main" id="{DE8C06F2-1505-46DE-BDE1-EA3F1C1FA975}"/>
                  </a:ext>
                </a:extLst>
              </p:cNvPr>
              <p:cNvSpPr txBox="1"/>
              <p:nvPr/>
            </p:nvSpPr>
            <p:spPr>
              <a:xfrm>
                <a:off x="2581145" y="1748658"/>
                <a:ext cx="1232264" cy="353943"/>
              </a:xfrm>
              <a:prstGeom prst="rect">
                <a:avLst/>
              </a:prstGeom>
              <a:noFill/>
            </p:spPr>
            <p:txBody>
              <a:bodyPr wrap="square">
                <a:spAutoFit/>
              </a:bodyPr>
              <a:lstStyle/>
              <a:p>
                <a:pPr lvl="0"/>
                <a:r>
                  <a:rPr lang="zh-TW" altLang="en-US" sz="1700" b="1" dirty="0">
                    <a:solidFill>
                      <a:schemeClr val="accent5">
                        <a:lumMod val="50000"/>
                      </a:schemeClr>
                    </a:solidFill>
                    <a:latin typeface="微軟正黑體" panose="020B0604030504040204" pitchFamily="34" charset="-120"/>
                    <a:ea typeface="微軟正黑體" panose="020B0604030504040204" pitchFamily="34" charset="-120"/>
                  </a:rPr>
                  <a:t>法規遵循</a:t>
                </a:r>
              </a:p>
            </p:txBody>
          </p:sp>
        </p:grpSp>
        <p:grpSp>
          <p:nvGrpSpPr>
            <p:cNvPr id="3" name="群組 2">
              <a:extLst>
                <a:ext uri="{FF2B5EF4-FFF2-40B4-BE49-F238E27FC236}">
                  <a16:creationId xmlns:a16="http://schemas.microsoft.com/office/drawing/2014/main" id="{4B39E365-DB64-4B9C-B104-F4EC05AA2BBF}"/>
                </a:ext>
              </a:extLst>
            </p:cNvPr>
            <p:cNvGrpSpPr/>
            <p:nvPr/>
          </p:nvGrpSpPr>
          <p:grpSpPr>
            <a:xfrm>
              <a:off x="1557963" y="2235435"/>
              <a:ext cx="1925548" cy="1925548"/>
              <a:chOff x="1413923" y="2223357"/>
              <a:chExt cx="1925548" cy="1925548"/>
            </a:xfrm>
          </p:grpSpPr>
          <p:sp>
            <p:nvSpPr>
              <p:cNvPr id="49" name="橢圓 48">
                <a:extLst>
                  <a:ext uri="{FF2B5EF4-FFF2-40B4-BE49-F238E27FC236}">
                    <a16:creationId xmlns:a16="http://schemas.microsoft.com/office/drawing/2014/main" id="{78064B37-6B4F-441A-B86A-B2F8BAA15AA1}"/>
                  </a:ext>
                </a:extLst>
              </p:cNvPr>
              <p:cNvSpPr/>
              <p:nvPr/>
            </p:nvSpPr>
            <p:spPr>
              <a:xfrm>
                <a:off x="1413923" y="2223357"/>
                <a:ext cx="1925548" cy="1925548"/>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a:extLst>
                  <a:ext uri="{FF2B5EF4-FFF2-40B4-BE49-F238E27FC236}">
                    <a16:creationId xmlns:a16="http://schemas.microsoft.com/office/drawing/2014/main" id="{ABC46EEF-838A-4022-ABF9-073E504FF977}"/>
                  </a:ext>
                </a:extLst>
              </p:cNvPr>
              <p:cNvSpPr txBox="1"/>
              <p:nvPr/>
            </p:nvSpPr>
            <p:spPr>
              <a:xfrm>
                <a:off x="1686266" y="3124393"/>
                <a:ext cx="1365402" cy="353943"/>
              </a:xfrm>
              <a:prstGeom prst="rect">
                <a:avLst/>
              </a:prstGeom>
              <a:noFill/>
            </p:spPr>
            <p:txBody>
              <a:bodyPr wrap="square">
                <a:spAutoFit/>
              </a:bodyPr>
              <a:lstStyle/>
              <a:p>
                <a:pPr lvl="0"/>
                <a:r>
                  <a:rPr lang="zh-TW" altLang="en-US" sz="1700" b="1" dirty="0">
                    <a:solidFill>
                      <a:schemeClr val="accent5">
                        <a:lumMod val="50000"/>
                      </a:schemeClr>
                    </a:solidFill>
                    <a:latin typeface="微軟正黑體" panose="020B0604030504040204" pitchFamily="34" charset="-120"/>
                    <a:ea typeface="微軟正黑體" panose="020B0604030504040204" pitchFamily="34" charset="-120"/>
                  </a:rPr>
                  <a:t>風險辨識</a:t>
                </a:r>
              </a:p>
            </p:txBody>
          </p:sp>
        </p:grpSp>
        <p:grpSp>
          <p:nvGrpSpPr>
            <p:cNvPr id="4" name="群組 3">
              <a:extLst>
                <a:ext uri="{FF2B5EF4-FFF2-40B4-BE49-F238E27FC236}">
                  <a16:creationId xmlns:a16="http://schemas.microsoft.com/office/drawing/2014/main" id="{D8C1D3D4-64AC-4644-9327-64DBEA791B94}"/>
                </a:ext>
              </a:extLst>
            </p:cNvPr>
            <p:cNvGrpSpPr/>
            <p:nvPr/>
          </p:nvGrpSpPr>
          <p:grpSpPr>
            <a:xfrm>
              <a:off x="2914284" y="2242534"/>
              <a:ext cx="1925548" cy="1925548"/>
              <a:chOff x="2770244" y="2230456"/>
              <a:chExt cx="1925548" cy="1925548"/>
            </a:xfrm>
          </p:grpSpPr>
          <p:sp>
            <p:nvSpPr>
              <p:cNvPr id="51" name="橢圓 50">
                <a:extLst>
                  <a:ext uri="{FF2B5EF4-FFF2-40B4-BE49-F238E27FC236}">
                    <a16:creationId xmlns:a16="http://schemas.microsoft.com/office/drawing/2014/main" id="{F37A51FD-5E7A-4DA7-8BD3-0956F3041F0F}"/>
                  </a:ext>
                </a:extLst>
              </p:cNvPr>
              <p:cNvSpPr/>
              <p:nvPr/>
            </p:nvSpPr>
            <p:spPr>
              <a:xfrm>
                <a:off x="2770244" y="2230456"/>
                <a:ext cx="1925548" cy="1925548"/>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25C7B940-C83A-4F7A-8A30-D68C1F23F26E}"/>
                  </a:ext>
                </a:extLst>
              </p:cNvPr>
              <p:cNvSpPr txBox="1"/>
              <p:nvPr/>
            </p:nvSpPr>
            <p:spPr>
              <a:xfrm>
                <a:off x="3406100" y="3124393"/>
                <a:ext cx="1284523" cy="353943"/>
              </a:xfrm>
              <a:prstGeom prst="rect">
                <a:avLst/>
              </a:prstGeom>
              <a:noFill/>
            </p:spPr>
            <p:txBody>
              <a:bodyPr wrap="square">
                <a:spAutoFit/>
              </a:bodyPr>
              <a:lstStyle/>
              <a:p>
                <a:pPr lvl="0"/>
                <a:r>
                  <a:rPr lang="zh-TW" altLang="en-US" sz="1700" b="1" dirty="0">
                    <a:solidFill>
                      <a:schemeClr val="accent5">
                        <a:lumMod val="50000"/>
                      </a:schemeClr>
                    </a:solidFill>
                    <a:latin typeface="微軟正黑體" panose="020B0604030504040204" pitchFamily="34" charset="-120"/>
                    <a:ea typeface="微軟正黑體" panose="020B0604030504040204" pitchFamily="34" charset="-120"/>
                  </a:rPr>
                  <a:t>永續作為</a:t>
                </a:r>
              </a:p>
            </p:txBody>
          </p:sp>
        </p:grpSp>
        <p:grpSp>
          <p:nvGrpSpPr>
            <p:cNvPr id="68" name="群組 67">
              <a:extLst>
                <a:ext uri="{FF2B5EF4-FFF2-40B4-BE49-F238E27FC236}">
                  <a16:creationId xmlns:a16="http://schemas.microsoft.com/office/drawing/2014/main" id="{F1402B27-4961-4E0B-B521-0E0AAC1715EB}"/>
                </a:ext>
              </a:extLst>
            </p:cNvPr>
            <p:cNvGrpSpPr/>
            <p:nvPr/>
          </p:nvGrpSpPr>
          <p:grpSpPr>
            <a:xfrm>
              <a:off x="585239" y="1561914"/>
              <a:ext cx="1614491" cy="411743"/>
              <a:chOff x="1411837" y="4319799"/>
              <a:chExt cx="1614491" cy="411743"/>
            </a:xfrm>
          </p:grpSpPr>
          <p:sp>
            <p:nvSpPr>
              <p:cNvPr id="67" name="Rounded Rectangle 7">
                <a:extLst>
                  <a:ext uri="{FF2B5EF4-FFF2-40B4-BE49-F238E27FC236}">
                    <a16:creationId xmlns:a16="http://schemas.microsoft.com/office/drawing/2014/main" id="{2F603ADD-D20F-4C07-BC1C-C0AD279B357B}"/>
                  </a:ext>
                </a:extLst>
              </p:cNvPr>
              <p:cNvSpPr/>
              <p:nvPr/>
            </p:nvSpPr>
            <p:spPr>
              <a:xfrm>
                <a:off x="1411837" y="4319799"/>
                <a:ext cx="1614491" cy="411743"/>
              </a:xfrm>
              <a:prstGeom prst="roundRect">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400" dirty="0"/>
              </a:p>
            </p:txBody>
          </p:sp>
          <p:sp>
            <p:nvSpPr>
              <p:cNvPr id="65" name="文字方塊 64">
                <a:extLst>
                  <a:ext uri="{FF2B5EF4-FFF2-40B4-BE49-F238E27FC236}">
                    <a16:creationId xmlns:a16="http://schemas.microsoft.com/office/drawing/2014/main" id="{4A619C55-6175-4EF0-A8C6-4FB1C98086CC}"/>
                  </a:ext>
                </a:extLst>
              </p:cNvPr>
              <p:cNvSpPr txBox="1"/>
              <p:nvPr/>
            </p:nvSpPr>
            <p:spPr>
              <a:xfrm>
                <a:off x="1593488" y="4348375"/>
                <a:ext cx="1274516" cy="369332"/>
              </a:xfrm>
              <a:prstGeom prst="rect">
                <a:avLst/>
              </a:prstGeom>
              <a:noFill/>
            </p:spPr>
            <p:txBody>
              <a:bodyPr wrap="square">
                <a:spAutoFit/>
              </a:bodyPr>
              <a:lstStyle/>
              <a:p>
                <a:pPr marL="0" indent="-205740" algn="ctr">
                  <a:spcBef>
                    <a:spcPts val="0"/>
                  </a:spcBef>
                  <a:spcAft>
                    <a:spcPts val="675"/>
                  </a:spcAft>
                  <a:buClr>
                    <a:srgbClr val="000000"/>
                  </a:buClr>
                  <a:buNone/>
                </a:pPr>
                <a:r>
                  <a:rPr lang="zh-TW" altLang="en-US" b="1" dirty="0">
                    <a:solidFill>
                      <a:schemeClr val="bg1"/>
                    </a:solidFill>
                    <a:latin typeface="微軟正黑體" panose="020B0604030504040204" pitchFamily="34" charset="-120"/>
                    <a:ea typeface="微軟正黑體" panose="020B0604030504040204" pitchFamily="34" charset="-120"/>
                  </a:rPr>
                  <a:t>設計概念</a:t>
                </a:r>
                <a:endParaRPr lang="en-US" altLang="zh-TW" dirty="0">
                  <a:solidFill>
                    <a:schemeClr val="bg1"/>
                  </a:solidFill>
                  <a:latin typeface="微軟正黑體" panose="020B0604030504040204" pitchFamily="34" charset="-120"/>
                  <a:ea typeface="微軟正黑體" panose="020B0604030504040204" pitchFamily="34" charset="-120"/>
                </a:endParaRPr>
              </a:p>
            </p:txBody>
          </p:sp>
        </p:grpSp>
      </p:grpSp>
      <p:grpSp>
        <p:nvGrpSpPr>
          <p:cNvPr id="70" name="Group 286">
            <a:extLst>
              <a:ext uri="{FF2B5EF4-FFF2-40B4-BE49-F238E27FC236}">
                <a16:creationId xmlns:a16="http://schemas.microsoft.com/office/drawing/2014/main" id="{0846C10B-0C90-4552-91D3-12333EE18C4F}"/>
              </a:ext>
            </a:extLst>
          </p:cNvPr>
          <p:cNvGrpSpPr/>
          <p:nvPr/>
        </p:nvGrpSpPr>
        <p:grpSpPr>
          <a:xfrm>
            <a:off x="2158243" y="4419332"/>
            <a:ext cx="2255671" cy="1621381"/>
            <a:chOff x="4402904" y="822061"/>
            <a:chExt cx="3952766" cy="2841256"/>
          </a:xfrm>
        </p:grpSpPr>
        <p:grpSp>
          <p:nvGrpSpPr>
            <p:cNvPr id="71" name="Group 277">
              <a:extLst>
                <a:ext uri="{FF2B5EF4-FFF2-40B4-BE49-F238E27FC236}">
                  <a16:creationId xmlns:a16="http://schemas.microsoft.com/office/drawing/2014/main" id="{585E0A9A-A455-481F-923D-D6D907490DDC}"/>
                </a:ext>
              </a:extLst>
            </p:cNvPr>
            <p:cNvGrpSpPr/>
            <p:nvPr/>
          </p:nvGrpSpPr>
          <p:grpSpPr>
            <a:xfrm>
              <a:off x="4960005" y="1133489"/>
              <a:ext cx="2218401" cy="2218401"/>
              <a:chOff x="4547049" y="1897856"/>
              <a:chExt cx="3071634" cy="3071634"/>
            </a:xfrm>
            <a:effectLst/>
          </p:grpSpPr>
          <p:sp>
            <p:nvSpPr>
              <p:cNvPr id="78" name="Freeform: Shape 278">
                <a:extLst>
                  <a:ext uri="{FF2B5EF4-FFF2-40B4-BE49-F238E27FC236}">
                    <a16:creationId xmlns:a16="http://schemas.microsoft.com/office/drawing/2014/main" id="{D9667289-EED3-4707-9647-EEA129F0D2F1}"/>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4">
                  <a:lumMod val="20000"/>
                  <a:lumOff val="80000"/>
                </a:schemeClr>
              </a:solidFill>
              <a:ln w="9525" cap="flat">
                <a:noFill/>
                <a:prstDash val="solid"/>
                <a:miter/>
              </a:ln>
              <a:effectLst/>
            </p:spPr>
            <p:txBody>
              <a:bodyPr rtlCol="0" anchor="ctr"/>
              <a:lstStyle/>
              <a:p>
                <a:endParaRPr lang="en-US" dirty="0"/>
              </a:p>
            </p:txBody>
          </p:sp>
          <p:sp>
            <p:nvSpPr>
              <p:cNvPr id="79" name="Freeform: Shape 279">
                <a:extLst>
                  <a:ext uri="{FF2B5EF4-FFF2-40B4-BE49-F238E27FC236}">
                    <a16:creationId xmlns:a16="http://schemas.microsoft.com/office/drawing/2014/main" id="{23CDB730-41AA-4158-A629-9EBE461350FE}"/>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sp>
          <p:nvSpPr>
            <p:cNvPr id="72" name="Freeform: Shape 280">
              <a:extLst>
                <a:ext uri="{FF2B5EF4-FFF2-40B4-BE49-F238E27FC236}">
                  <a16:creationId xmlns:a16="http://schemas.microsoft.com/office/drawing/2014/main" id="{E98E1262-3F3C-4E50-822D-F3355D6ECC95}"/>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Block Arc 281">
              <a:extLst>
                <a:ext uri="{FF2B5EF4-FFF2-40B4-BE49-F238E27FC236}">
                  <a16:creationId xmlns:a16="http://schemas.microsoft.com/office/drawing/2014/main" id="{B3541205-688C-477C-B8ED-4BC591E72E2A}"/>
                </a:ext>
              </a:extLst>
            </p:cNvPr>
            <p:cNvSpPr/>
            <p:nvPr/>
          </p:nvSpPr>
          <p:spPr>
            <a:xfrm>
              <a:off x="4648578" y="822061"/>
              <a:ext cx="2841256" cy="2841256"/>
            </a:xfrm>
            <a:prstGeom prst="blockArc">
              <a:avLst>
                <a:gd name="adj1" fmla="val 794951"/>
                <a:gd name="adj2" fmla="val 10121114"/>
                <a:gd name="adj3" fmla="val 23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aphic 30">
              <a:extLst>
                <a:ext uri="{FF2B5EF4-FFF2-40B4-BE49-F238E27FC236}">
                  <a16:creationId xmlns:a16="http://schemas.microsoft.com/office/drawing/2014/main" id="{C008E7AB-3F4D-40C8-9B31-77805B5EF0FA}"/>
                </a:ext>
              </a:extLst>
            </p:cNvPr>
            <p:cNvGrpSpPr/>
            <p:nvPr/>
          </p:nvGrpSpPr>
          <p:grpSpPr>
            <a:xfrm rot="1052635">
              <a:off x="7017236" y="1488581"/>
              <a:ext cx="1338434" cy="1227345"/>
              <a:chOff x="5655092" y="376887"/>
              <a:chExt cx="4490688" cy="4117968"/>
            </a:xfrm>
            <a:solidFill>
              <a:schemeClr val="accent1"/>
            </a:solidFill>
          </p:grpSpPr>
          <p:sp>
            <p:nvSpPr>
              <p:cNvPr id="75" name="Freeform: Shape 283">
                <a:extLst>
                  <a:ext uri="{FF2B5EF4-FFF2-40B4-BE49-F238E27FC236}">
                    <a16:creationId xmlns:a16="http://schemas.microsoft.com/office/drawing/2014/main" id="{5043E804-A6C4-4D34-8521-9AB1C6488068}"/>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76" name="Freeform: Shape 284">
                <a:extLst>
                  <a:ext uri="{FF2B5EF4-FFF2-40B4-BE49-F238E27FC236}">
                    <a16:creationId xmlns:a16="http://schemas.microsoft.com/office/drawing/2014/main" id="{23656EBE-47B4-45E4-9181-6A9C083B7D55}"/>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77" name="Freeform: Shape 285">
                <a:extLst>
                  <a:ext uri="{FF2B5EF4-FFF2-40B4-BE49-F238E27FC236}">
                    <a16:creationId xmlns:a16="http://schemas.microsoft.com/office/drawing/2014/main" id="{ECFC767E-DC2E-41B7-9D36-F10E0399196B}"/>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sp>
        <p:nvSpPr>
          <p:cNvPr id="81" name="Parallelogram 15">
            <a:extLst>
              <a:ext uri="{FF2B5EF4-FFF2-40B4-BE49-F238E27FC236}">
                <a16:creationId xmlns:a16="http://schemas.microsoft.com/office/drawing/2014/main" id="{1445DC51-E7A1-4BE7-9FA1-3FA2EC8EF788}"/>
              </a:ext>
            </a:extLst>
          </p:cNvPr>
          <p:cNvSpPr/>
          <p:nvPr/>
        </p:nvSpPr>
        <p:spPr>
          <a:xfrm rot="16200000">
            <a:off x="8646589" y="2748866"/>
            <a:ext cx="294758" cy="319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Segnaposto numero diapositiva 5">
            <a:extLst>
              <a:ext uri="{FF2B5EF4-FFF2-40B4-BE49-F238E27FC236}">
                <a16:creationId xmlns:a16="http://schemas.microsoft.com/office/drawing/2014/main" id="{1C4EC559-00FC-4BA1-BB68-DBC67D273469}"/>
              </a:ext>
            </a:extLst>
          </p:cNvPr>
          <p:cNvSpPr txBox="1">
            <a:spLocks/>
          </p:cNvSpPr>
          <p:nvPr/>
        </p:nvSpPr>
        <p:spPr>
          <a:xfrm>
            <a:off x="276908" y="6432865"/>
            <a:ext cx="579376" cy="488223"/>
          </a:xfrm>
          <a:prstGeom prst="rect">
            <a:avLst/>
          </a:prstGeom>
        </p:spPr>
        <p:txBody>
          <a:bodyPr/>
          <a:lstStyle>
            <a:defPPr>
              <a:defRPr lang="it-IT"/>
            </a:defPPr>
            <a:lvl1pPr marL="0" algn="ctr" defTabSz="914400" rtl="0" eaLnBrk="1" latinLnBrk="0" hangingPunct="1">
              <a:defRPr sz="90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C35900-AB54-B548-BC7B-89E2AACD9446}" type="slidenum">
              <a:rPr lang="it-IT" smtClean="0"/>
              <a:pPr/>
              <a:t>17</a:t>
            </a:fld>
            <a:endParaRPr lang="it-IT"/>
          </a:p>
        </p:txBody>
      </p:sp>
      <p:pic>
        <p:nvPicPr>
          <p:cNvPr id="13" name="圖片 12" descr="一張含有 文字 的圖片&#10;&#10;自動產生的描述">
            <a:extLst>
              <a:ext uri="{FF2B5EF4-FFF2-40B4-BE49-F238E27FC236}">
                <a16:creationId xmlns:a16="http://schemas.microsoft.com/office/drawing/2014/main" id="{7C13CF05-0A31-23F7-B9DD-D8C140AB1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84" y="156201"/>
            <a:ext cx="2607614" cy="873551"/>
          </a:xfrm>
          <a:prstGeom prst="rect">
            <a:avLst/>
          </a:prstGeom>
        </p:spPr>
      </p:pic>
      <p:pic>
        <p:nvPicPr>
          <p:cNvPr id="14" name="圖片 13">
            <a:extLst>
              <a:ext uri="{FF2B5EF4-FFF2-40B4-BE49-F238E27FC236}">
                <a16:creationId xmlns:a16="http://schemas.microsoft.com/office/drawing/2014/main" id="{C873EC92-D40C-0DAD-72AA-803AA315AC8B}"/>
              </a:ext>
            </a:extLst>
          </p:cNvPr>
          <p:cNvPicPr>
            <a:picLocks noChangeAspect="1"/>
          </p:cNvPicPr>
          <p:nvPr/>
        </p:nvPicPr>
        <p:blipFill>
          <a:blip r:embed="rId4"/>
          <a:stretch>
            <a:fillRect/>
          </a:stretch>
        </p:blipFill>
        <p:spPr>
          <a:xfrm>
            <a:off x="11259162" y="6334094"/>
            <a:ext cx="782051" cy="356615"/>
          </a:xfrm>
          <a:prstGeom prst="rect">
            <a:avLst/>
          </a:prstGeom>
        </p:spPr>
      </p:pic>
    </p:spTree>
    <p:extLst>
      <p:ext uri="{BB962C8B-B14F-4D97-AF65-F5344CB8AC3E}">
        <p14:creationId xmlns:p14="http://schemas.microsoft.com/office/powerpoint/2010/main" val="32807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a:extLst>
              <a:ext uri="{FF2B5EF4-FFF2-40B4-BE49-F238E27FC236}">
                <a16:creationId xmlns:a16="http://schemas.microsoft.com/office/drawing/2014/main" id="{6630ECBF-CF68-4CD2-7E76-180936631619}"/>
              </a:ext>
            </a:extLst>
          </p:cNvPr>
          <p:cNvSpPr/>
          <p:nvPr/>
        </p:nvSpPr>
        <p:spPr>
          <a:xfrm>
            <a:off x="0" y="0"/>
            <a:ext cx="12192000" cy="1200513"/>
          </a:xfrm>
          <a:prstGeom prst="rect">
            <a:avLst/>
          </a:prstGeom>
          <a:gradFill>
            <a:gsLst>
              <a:gs pos="0">
                <a:schemeClr val="bg1"/>
              </a:gs>
              <a:gs pos="25000">
                <a:srgbClr val="FFFFFF">
                  <a:alpha val="76000"/>
                </a:srgb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Segnaposto numero diapositiva 5">
            <a:extLst>
              <a:ext uri="{FF2B5EF4-FFF2-40B4-BE49-F238E27FC236}">
                <a16:creationId xmlns:a16="http://schemas.microsoft.com/office/drawing/2014/main" id="{596C95AC-C931-78E5-6118-0C008E4815AC}"/>
              </a:ext>
            </a:extLst>
          </p:cNvPr>
          <p:cNvSpPr txBox="1">
            <a:spLocks/>
          </p:cNvSpPr>
          <p:nvPr/>
        </p:nvSpPr>
        <p:spPr>
          <a:xfrm>
            <a:off x="391208" y="6461440"/>
            <a:ext cx="579376" cy="488223"/>
          </a:xfrm>
          <a:prstGeom prst="rect">
            <a:avLst/>
          </a:prstGeom>
        </p:spPr>
        <p:txBody>
          <a:bodyPr/>
          <a:lstStyle>
            <a:defPPr>
              <a:defRPr lang="it-IT"/>
            </a:defPPr>
            <a:lvl1pPr marL="0" algn="ctr" defTabSz="914400" rtl="0" eaLnBrk="1" latinLnBrk="0" hangingPunct="1">
              <a:defRPr sz="90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C35900-AB54-B548-BC7B-89E2AACD9446}" type="slidenum">
              <a:rPr lang="it-IT" sz="1050" smtClean="0"/>
              <a:pPr/>
              <a:t>18</a:t>
            </a:fld>
            <a:endParaRPr lang="it-IT" sz="1050" dirty="0"/>
          </a:p>
        </p:txBody>
      </p:sp>
      <p:pic>
        <p:nvPicPr>
          <p:cNvPr id="61" name="圖片 60" descr="一張含有 文字 的圖片&#10;&#10;自動產生的描述">
            <a:extLst>
              <a:ext uri="{FF2B5EF4-FFF2-40B4-BE49-F238E27FC236}">
                <a16:creationId xmlns:a16="http://schemas.microsoft.com/office/drawing/2014/main" id="{518A9E61-D5EB-288A-2D9D-1F5D6613C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12" y="300705"/>
            <a:ext cx="2607614" cy="873551"/>
          </a:xfrm>
          <a:prstGeom prst="rect">
            <a:avLst/>
          </a:prstGeom>
        </p:spPr>
      </p:pic>
      <p:grpSp>
        <p:nvGrpSpPr>
          <p:cNvPr id="75" name="群組 74">
            <a:extLst>
              <a:ext uri="{FF2B5EF4-FFF2-40B4-BE49-F238E27FC236}">
                <a16:creationId xmlns:a16="http://schemas.microsoft.com/office/drawing/2014/main" id="{F03C080C-18FC-F756-4159-672C198A9B59}"/>
              </a:ext>
            </a:extLst>
          </p:cNvPr>
          <p:cNvGrpSpPr/>
          <p:nvPr/>
        </p:nvGrpSpPr>
        <p:grpSpPr>
          <a:xfrm>
            <a:off x="824068" y="1900478"/>
            <a:ext cx="3791215" cy="400110"/>
            <a:chOff x="824068" y="1900478"/>
            <a:chExt cx="3791215" cy="400110"/>
          </a:xfrm>
        </p:grpSpPr>
        <p:sp>
          <p:nvSpPr>
            <p:cNvPr id="42" name="CasellaDiTesto 105">
              <a:extLst>
                <a:ext uri="{FF2B5EF4-FFF2-40B4-BE49-F238E27FC236}">
                  <a16:creationId xmlns:a16="http://schemas.microsoft.com/office/drawing/2014/main" id="{08A8AAB5-F0C5-FE3A-FF54-3D46E082CDB2}"/>
                </a:ext>
              </a:extLst>
            </p:cNvPr>
            <p:cNvSpPr txBox="1"/>
            <p:nvPr/>
          </p:nvSpPr>
          <p:spPr>
            <a:xfrm>
              <a:off x="1387557" y="1900478"/>
              <a:ext cx="3227726" cy="400110"/>
            </a:xfrm>
            <a:prstGeom prst="rect">
              <a:avLst/>
            </a:prstGeom>
            <a:noFill/>
          </p:spPr>
          <p:txBody>
            <a:bodyPr wrap="square" rtlCol="0">
              <a:spAutoFit/>
            </a:bodyPr>
            <a:lstStyle/>
            <a:p>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企業</a:t>
              </a:r>
              <a:r>
                <a:rPr lang="en-US" altLang="zh-TW"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資料揭露程度</a:t>
              </a:r>
              <a:endParaRPr 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65" name="圖片 64">
              <a:extLst>
                <a:ext uri="{FF2B5EF4-FFF2-40B4-BE49-F238E27FC236}">
                  <a16:creationId xmlns:a16="http://schemas.microsoft.com/office/drawing/2014/main" id="{9AB14052-D63A-A534-9525-5924CD107D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549"/>
            <a:stretch/>
          </p:blipFill>
          <p:spPr>
            <a:xfrm>
              <a:off x="824068" y="1904860"/>
              <a:ext cx="760373" cy="384000"/>
            </a:xfrm>
            <a:prstGeom prst="rect">
              <a:avLst/>
            </a:prstGeom>
          </p:spPr>
        </p:pic>
      </p:grpSp>
      <p:grpSp>
        <p:nvGrpSpPr>
          <p:cNvPr id="76" name="群組 75">
            <a:extLst>
              <a:ext uri="{FF2B5EF4-FFF2-40B4-BE49-F238E27FC236}">
                <a16:creationId xmlns:a16="http://schemas.microsoft.com/office/drawing/2014/main" id="{42F35AEA-CFCA-7501-E6DD-33D86B09D06A}"/>
              </a:ext>
            </a:extLst>
          </p:cNvPr>
          <p:cNvGrpSpPr/>
          <p:nvPr/>
        </p:nvGrpSpPr>
        <p:grpSpPr>
          <a:xfrm>
            <a:off x="824068" y="2517570"/>
            <a:ext cx="3720013" cy="402898"/>
            <a:chOff x="824068" y="2517570"/>
            <a:chExt cx="3720013" cy="402898"/>
          </a:xfrm>
        </p:grpSpPr>
        <p:sp>
          <p:nvSpPr>
            <p:cNvPr id="43" name="CasellaDiTesto 109">
              <a:extLst>
                <a:ext uri="{FF2B5EF4-FFF2-40B4-BE49-F238E27FC236}">
                  <a16:creationId xmlns:a16="http://schemas.microsoft.com/office/drawing/2014/main" id="{354C076D-9582-2A91-3130-93DDD8E1B943}"/>
                </a:ext>
              </a:extLst>
            </p:cNvPr>
            <p:cNvSpPr txBox="1"/>
            <p:nvPr/>
          </p:nvSpPr>
          <p:spPr>
            <a:xfrm>
              <a:off x="1387556" y="2520358"/>
              <a:ext cx="3156525" cy="400110"/>
            </a:xfrm>
            <a:prstGeom prst="rect">
              <a:avLst/>
            </a:prstGeom>
            <a:noFill/>
          </p:spPr>
          <p:txBody>
            <a:bodyPr wrap="square" rtlCol="0">
              <a:spAutoFit/>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a:defRPr sz="1400" b="1"/>
              </a:lvl1pPr>
            </a:lstStyle>
            <a:p>
              <a:r>
                <a:rPr lang="zh-TW" altLang="en-US" sz="2000" b="0" dirty="0">
                  <a:solidFill>
                    <a:schemeClr val="bg1"/>
                  </a:solidFill>
                  <a:latin typeface="Arial" panose="020B0604020202020204" pitchFamily="34" charset="0"/>
                  <a:ea typeface="微軟正黑體" panose="020B0604030504040204" pitchFamily="34" charset="-120"/>
                  <a:cs typeface="Arial" panose="020B0604020202020204" pitchFamily="34" charset="0"/>
                </a:rPr>
                <a:t>企業</a:t>
              </a:r>
              <a:r>
                <a:rPr lang="en-US" sz="2000" b="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2000" b="0" dirty="0">
                  <a:solidFill>
                    <a:schemeClr val="bg1"/>
                  </a:solidFill>
                  <a:latin typeface="Arial" panose="020B0604020202020204" pitchFamily="34" charset="0"/>
                  <a:ea typeface="微軟正黑體" panose="020B0604030504040204" pitchFamily="34" charset="-120"/>
                  <a:cs typeface="Arial" panose="020B0604020202020204" pitchFamily="34" charset="0"/>
                </a:rPr>
                <a:t>負面裁罰紀錄</a:t>
              </a:r>
              <a:endParaRPr lang="en-US" sz="2000" b="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66" name="圖片 65">
              <a:extLst>
                <a:ext uri="{FF2B5EF4-FFF2-40B4-BE49-F238E27FC236}">
                  <a16:creationId xmlns:a16="http://schemas.microsoft.com/office/drawing/2014/main" id="{DA723812-C7E6-96B0-2C63-5B5E53C8CD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549"/>
            <a:stretch/>
          </p:blipFill>
          <p:spPr>
            <a:xfrm>
              <a:off x="824068" y="2517570"/>
              <a:ext cx="760373" cy="384000"/>
            </a:xfrm>
            <a:prstGeom prst="rect">
              <a:avLst/>
            </a:prstGeom>
          </p:spPr>
        </p:pic>
      </p:grpSp>
      <p:grpSp>
        <p:nvGrpSpPr>
          <p:cNvPr id="77" name="群組 76">
            <a:extLst>
              <a:ext uri="{FF2B5EF4-FFF2-40B4-BE49-F238E27FC236}">
                <a16:creationId xmlns:a16="http://schemas.microsoft.com/office/drawing/2014/main" id="{385F4232-E0DD-96CE-25F4-D26108E87152}"/>
              </a:ext>
            </a:extLst>
          </p:cNvPr>
          <p:cNvGrpSpPr/>
          <p:nvPr/>
        </p:nvGrpSpPr>
        <p:grpSpPr>
          <a:xfrm>
            <a:off x="824068" y="3130280"/>
            <a:ext cx="2662082" cy="410068"/>
            <a:chOff x="824068" y="3130280"/>
            <a:chExt cx="2662082" cy="410068"/>
          </a:xfrm>
        </p:grpSpPr>
        <p:sp>
          <p:nvSpPr>
            <p:cNvPr id="44" name="Rettangolo 52">
              <a:extLst>
                <a:ext uri="{FF2B5EF4-FFF2-40B4-BE49-F238E27FC236}">
                  <a16:creationId xmlns:a16="http://schemas.microsoft.com/office/drawing/2014/main" id="{CB876D88-FB40-A98D-4A3B-027C0B83D6D3}"/>
                </a:ext>
              </a:extLst>
            </p:cNvPr>
            <p:cNvSpPr/>
            <p:nvPr/>
          </p:nvSpPr>
          <p:spPr>
            <a:xfrm>
              <a:off x="1387557" y="3140238"/>
              <a:ext cx="2098593" cy="400110"/>
            </a:xfrm>
            <a:prstGeom prst="rect">
              <a:avLst/>
            </a:prstGeom>
          </p:spPr>
          <p:txBody>
            <a:bodyPr wrap="square">
              <a:spAutoFit/>
            </a:bodyPr>
            <a:lstStyle/>
            <a:p>
              <a:r>
                <a:rPr 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風險評分</a:t>
              </a:r>
              <a:endParaRPr 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67" name="圖片 66">
              <a:extLst>
                <a:ext uri="{FF2B5EF4-FFF2-40B4-BE49-F238E27FC236}">
                  <a16:creationId xmlns:a16="http://schemas.microsoft.com/office/drawing/2014/main" id="{6453EA87-2B6B-AF86-DD19-BE6641ABC6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549"/>
            <a:stretch/>
          </p:blipFill>
          <p:spPr>
            <a:xfrm>
              <a:off x="824068" y="3130280"/>
              <a:ext cx="760373" cy="384000"/>
            </a:xfrm>
            <a:prstGeom prst="rect">
              <a:avLst/>
            </a:prstGeom>
          </p:spPr>
        </p:pic>
      </p:grpSp>
      <p:grpSp>
        <p:nvGrpSpPr>
          <p:cNvPr id="78" name="群組 77">
            <a:extLst>
              <a:ext uri="{FF2B5EF4-FFF2-40B4-BE49-F238E27FC236}">
                <a16:creationId xmlns:a16="http://schemas.microsoft.com/office/drawing/2014/main" id="{4CBA4B59-B5AD-B1A8-F6D5-4295B4C731FC}"/>
              </a:ext>
            </a:extLst>
          </p:cNvPr>
          <p:cNvGrpSpPr/>
          <p:nvPr/>
        </p:nvGrpSpPr>
        <p:grpSpPr>
          <a:xfrm>
            <a:off x="824068" y="3742990"/>
            <a:ext cx="3841957" cy="417238"/>
            <a:chOff x="824068" y="3742990"/>
            <a:chExt cx="3841957" cy="417238"/>
          </a:xfrm>
        </p:grpSpPr>
        <p:sp>
          <p:nvSpPr>
            <p:cNvPr id="45" name="CasellaDiTesto 113">
              <a:extLst>
                <a:ext uri="{FF2B5EF4-FFF2-40B4-BE49-F238E27FC236}">
                  <a16:creationId xmlns:a16="http://schemas.microsoft.com/office/drawing/2014/main" id="{70EB3D71-1982-C6DD-1174-D7BBB98F276E}"/>
                </a:ext>
              </a:extLst>
            </p:cNvPr>
            <p:cNvSpPr txBox="1"/>
            <p:nvPr/>
          </p:nvSpPr>
          <p:spPr>
            <a:xfrm>
              <a:off x="1387557" y="3760118"/>
              <a:ext cx="3278468" cy="400110"/>
            </a:xfrm>
            <a:prstGeom prst="rect">
              <a:avLst/>
            </a:prstGeom>
            <a:noFill/>
          </p:spPr>
          <p:txBody>
            <a:bodyPr wrap="square" rtlCol="0">
              <a:spAutoFit/>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a:defRPr sz="1400" b="1"/>
              </a:lvl1pPr>
            </a:lstStyle>
            <a:p>
              <a:r>
                <a:rPr lang="zh-TW" altLang="en-US" sz="2000" b="0" dirty="0">
                  <a:solidFill>
                    <a:schemeClr val="bg1"/>
                  </a:solidFill>
                  <a:latin typeface="Arial" panose="020B0604020202020204" pitchFamily="34" charset="0"/>
                  <a:ea typeface="微軟正黑體" panose="020B0604030504040204" pitchFamily="34" charset="-120"/>
                  <a:cs typeface="Arial" panose="020B0604020202020204" pitchFamily="34" charset="0"/>
                </a:rPr>
                <a:t>企業國際永續認證得獎紀錄</a:t>
              </a:r>
              <a:endParaRPr lang="en-US" sz="2000" b="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68" name="圖片 67">
              <a:extLst>
                <a:ext uri="{FF2B5EF4-FFF2-40B4-BE49-F238E27FC236}">
                  <a16:creationId xmlns:a16="http://schemas.microsoft.com/office/drawing/2014/main" id="{8270C7C8-19E5-114A-F2D5-17D604E097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549"/>
            <a:stretch/>
          </p:blipFill>
          <p:spPr>
            <a:xfrm>
              <a:off x="824068" y="3742990"/>
              <a:ext cx="760373" cy="384000"/>
            </a:xfrm>
            <a:prstGeom prst="rect">
              <a:avLst/>
            </a:prstGeom>
          </p:spPr>
        </p:pic>
      </p:grpSp>
      <p:grpSp>
        <p:nvGrpSpPr>
          <p:cNvPr id="79" name="群組 78">
            <a:extLst>
              <a:ext uri="{FF2B5EF4-FFF2-40B4-BE49-F238E27FC236}">
                <a16:creationId xmlns:a16="http://schemas.microsoft.com/office/drawing/2014/main" id="{61A99EFD-58FA-DA59-B831-8DC3061D20AE}"/>
              </a:ext>
            </a:extLst>
          </p:cNvPr>
          <p:cNvGrpSpPr/>
          <p:nvPr/>
        </p:nvGrpSpPr>
        <p:grpSpPr>
          <a:xfrm>
            <a:off x="824068" y="4355700"/>
            <a:ext cx="3353740" cy="424408"/>
            <a:chOff x="824068" y="4355700"/>
            <a:chExt cx="3353740" cy="424408"/>
          </a:xfrm>
        </p:grpSpPr>
        <p:sp>
          <p:nvSpPr>
            <p:cNvPr id="46" name="CasellaDiTesto 107">
              <a:extLst>
                <a:ext uri="{FF2B5EF4-FFF2-40B4-BE49-F238E27FC236}">
                  <a16:creationId xmlns:a16="http://schemas.microsoft.com/office/drawing/2014/main" id="{620D3B0B-9779-4E9D-F1AE-46FB8B9EB652}"/>
                </a:ext>
              </a:extLst>
            </p:cNvPr>
            <p:cNvSpPr txBox="1"/>
            <p:nvPr/>
          </p:nvSpPr>
          <p:spPr>
            <a:xfrm>
              <a:off x="1387557" y="4379998"/>
              <a:ext cx="2790251" cy="400110"/>
            </a:xfrm>
            <a:prstGeom prst="rect">
              <a:avLst/>
            </a:prstGeom>
            <a:noFill/>
          </p:spPr>
          <p:txBody>
            <a:bodyPr wrap="square" rtlCol="0">
              <a:spAutoFit/>
            </a:bodyPr>
            <a:lstStyle/>
            <a:p>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集團</a:t>
              </a:r>
              <a:r>
                <a:rPr lang="en-US" altLang="zh-TW"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風險揭露</a:t>
              </a:r>
              <a:endParaRPr 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69" name="圖片 68">
              <a:extLst>
                <a:ext uri="{FF2B5EF4-FFF2-40B4-BE49-F238E27FC236}">
                  <a16:creationId xmlns:a16="http://schemas.microsoft.com/office/drawing/2014/main" id="{AAF30DCE-0186-0037-4398-6D0FFA942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549"/>
            <a:stretch/>
          </p:blipFill>
          <p:spPr>
            <a:xfrm>
              <a:off x="824068" y="4355700"/>
              <a:ext cx="760373" cy="384000"/>
            </a:xfrm>
            <a:prstGeom prst="rect">
              <a:avLst/>
            </a:prstGeom>
          </p:spPr>
        </p:pic>
      </p:grpSp>
      <p:grpSp>
        <p:nvGrpSpPr>
          <p:cNvPr id="80" name="群組 79">
            <a:extLst>
              <a:ext uri="{FF2B5EF4-FFF2-40B4-BE49-F238E27FC236}">
                <a16:creationId xmlns:a16="http://schemas.microsoft.com/office/drawing/2014/main" id="{8634CB0B-C7BF-5BF8-599E-FC81DEE55A31}"/>
              </a:ext>
            </a:extLst>
          </p:cNvPr>
          <p:cNvGrpSpPr/>
          <p:nvPr/>
        </p:nvGrpSpPr>
        <p:grpSpPr>
          <a:xfrm>
            <a:off x="824068" y="4968411"/>
            <a:ext cx="2974378" cy="431577"/>
            <a:chOff x="824068" y="4968411"/>
            <a:chExt cx="2974378" cy="431577"/>
          </a:xfrm>
        </p:grpSpPr>
        <p:sp>
          <p:nvSpPr>
            <p:cNvPr id="47" name="Rettangolo 115">
              <a:extLst>
                <a:ext uri="{FF2B5EF4-FFF2-40B4-BE49-F238E27FC236}">
                  <a16:creationId xmlns:a16="http://schemas.microsoft.com/office/drawing/2014/main" id="{D410EF3D-CD37-9B36-821F-7C8AD242F811}"/>
                </a:ext>
              </a:extLst>
            </p:cNvPr>
            <p:cNvSpPr/>
            <p:nvPr/>
          </p:nvSpPr>
          <p:spPr>
            <a:xfrm>
              <a:off x="1387557" y="4999878"/>
              <a:ext cx="2410889" cy="400110"/>
            </a:xfrm>
            <a:prstGeom prst="rect">
              <a:avLst/>
            </a:prstGeom>
          </p:spPr>
          <p:txBody>
            <a:bodyPr wrap="square">
              <a:spAutoFit/>
            </a:bodyPr>
            <a:lstStyle/>
            <a:p>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供應鏈</a:t>
              </a:r>
              <a:r>
                <a:rPr lang="en-US" altLang="zh-TW"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rPr>
                <a:t>揭露</a:t>
              </a:r>
              <a:endParaRPr lang="en-US" sz="20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70" name="圖片 69">
              <a:extLst>
                <a:ext uri="{FF2B5EF4-FFF2-40B4-BE49-F238E27FC236}">
                  <a16:creationId xmlns:a16="http://schemas.microsoft.com/office/drawing/2014/main" id="{89001330-09E4-6D83-F5E9-CB2D0F618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549"/>
            <a:stretch/>
          </p:blipFill>
          <p:spPr>
            <a:xfrm>
              <a:off x="824068" y="4968411"/>
              <a:ext cx="760373" cy="384000"/>
            </a:xfrm>
            <a:prstGeom prst="rect">
              <a:avLst/>
            </a:prstGeom>
          </p:spPr>
        </p:pic>
      </p:grpSp>
      <p:grpSp>
        <p:nvGrpSpPr>
          <p:cNvPr id="85" name="群組 84">
            <a:extLst>
              <a:ext uri="{FF2B5EF4-FFF2-40B4-BE49-F238E27FC236}">
                <a16:creationId xmlns:a16="http://schemas.microsoft.com/office/drawing/2014/main" id="{BA6034E1-1201-20FE-0104-8216A1D97B58}"/>
              </a:ext>
            </a:extLst>
          </p:cNvPr>
          <p:cNvGrpSpPr/>
          <p:nvPr/>
        </p:nvGrpSpPr>
        <p:grpSpPr>
          <a:xfrm>
            <a:off x="5107569" y="1327523"/>
            <a:ext cx="6523546" cy="5265299"/>
            <a:chOff x="5234995" y="1396166"/>
            <a:chExt cx="6523546" cy="5265299"/>
          </a:xfrm>
        </p:grpSpPr>
        <p:grpSp>
          <p:nvGrpSpPr>
            <p:cNvPr id="72" name="群組 71">
              <a:extLst>
                <a:ext uri="{FF2B5EF4-FFF2-40B4-BE49-F238E27FC236}">
                  <a16:creationId xmlns:a16="http://schemas.microsoft.com/office/drawing/2014/main" id="{4E002051-DA4E-639C-8C9C-04CECDB1DCB6}"/>
                </a:ext>
              </a:extLst>
            </p:cNvPr>
            <p:cNvGrpSpPr/>
            <p:nvPr/>
          </p:nvGrpSpPr>
          <p:grpSpPr>
            <a:xfrm>
              <a:off x="5234995" y="1396166"/>
              <a:ext cx="6523546" cy="5265299"/>
              <a:chOff x="5254045" y="796350"/>
              <a:chExt cx="6523546" cy="5265299"/>
            </a:xfrm>
          </p:grpSpPr>
          <p:grpSp>
            <p:nvGrpSpPr>
              <p:cNvPr id="29" name="群組 28">
                <a:extLst>
                  <a:ext uri="{FF2B5EF4-FFF2-40B4-BE49-F238E27FC236}">
                    <a16:creationId xmlns:a16="http://schemas.microsoft.com/office/drawing/2014/main" id="{EA5AEAB1-9E64-5077-8D6D-3544023BFBB5}"/>
                  </a:ext>
                </a:extLst>
              </p:cNvPr>
              <p:cNvGrpSpPr/>
              <p:nvPr/>
            </p:nvGrpSpPr>
            <p:grpSpPr>
              <a:xfrm>
                <a:off x="5254045" y="796350"/>
                <a:ext cx="6523546" cy="5265299"/>
                <a:chOff x="277304" y="1114925"/>
                <a:chExt cx="6523546" cy="5265299"/>
              </a:xfrm>
            </p:grpSpPr>
            <p:grpSp>
              <p:nvGrpSpPr>
                <p:cNvPr id="30" name="Graphic 14">
                  <a:extLst>
                    <a:ext uri="{FF2B5EF4-FFF2-40B4-BE49-F238E27FC236}">
                      <a16:creationId xmlns:a16="http://schemas.microsoft.com/office/drawing/2014/main" id="{502EC757-4B18-8493-52D0-C96F05E62FB4}"/>
                    </a:ext>
                  </a:extLst>
                </p:cNvPr>
                <p:cNvGrpSpPr/>
                <p:nvPr/>
              </p:nvGrpSpPr>
              <p:grpSpPr>
                <a:xfrm>
                  <a:off x="277304" y="1114925"/>
                  <a:ext cx="6523546" cy="5265299"/>
                  <a:chOff x="2444748" y="555045"/>
                  <a:chExt cx="7282048" cy="5727454"/>
                </a:xfrm>
              </p:grpSpPr>
              <p:sp>
                <p:nvSpPr>
                  <p:cNvPr id="34" name="Freeform: Shape 5">
                    <a:extLst>
                      <a:ext uri="{FF2B5EF4-FFF2-40B4-BE49-F238E27FC236}">
                        <a16:creationId xmlns:a16="http://schemas.microsoft.com/office/drawing/2014/main" id="{B7C3809C-2C82-226F-551C-F4E1392AC4DC}"/>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5" name="Freeform: Shape 6">
                    <a:extLst>
                      <a:ext uri="{FF2B5EF4-FFF2-40B4-BE49-F238E27FC236}">
                        <a16:creationId xmlns:a16="http://schemas.microsoft.com/office/drawing/2014/main" id="{DA0D2516-89ED-C058-3F5E-59319BB11A40}"/>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6" name="Freeform: Shape 7">
                    <a:extLst>
                      <a:ext uri="{FF2B5EF4-FFF2-40B4-BE49-F238E27FC236}">
                        <a16:creationId xmlns:a16="http://schemas.microsoft.com/office/drawing/2014/main" id="{8634AC99-A100-0958-310D-C776A7E5B9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7" name="Freeform: Shape 8">
                    <a:extLst>
                      <a:ext uri="{FF2B5EF4-FFF2-40B4-BE49-F238E27FC236}">
                        <a16:creationId xmlns:a16="http://schemas.microsoft.com/office/drawing/2014/main" id="{2156AB00-BA25-55D3-3F9D-FF65FE021CE6}"/>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8" name="Freeform: Shape 9">
                    <a:extLst>
                      <a:ext uri="{FF2B5EF4-FFF2-40B4-BE49-F238E27FC236}">
                        <a16:creationId xmlns:a16="http://schemas.microsoft.com/office/drawing/2014/main" id="{28EE5D88-4FEF-3D45-DA47-6675ABF19A6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accent5">
                      <a:lumMod val="50000"/>
                    </a:schemeClr>
                  </a:solidFill>
                  <a:ln w="9525" cap="flat">
                    <a:noFill/>
                    <a:prstDash val="solid"/>
                    <a:miter/>
                  </a:ln>
                </p:spPr>
                <p:txBody>
                  <a:bodyPr rtlCol="0" anchor="ctr"/>
                  <a:lstStyle/>
                  <a:p>
                    <a:endParaRPr lang="en-US" dirty="0"/>
                  </a:p>
                </p:txBody>
              </p:sp>
              <p:sp>
                <p:nvSpPr>
                  <p:cNvPr id="39" name="Freeform: Shape 10">
                    <a:extLst>
                      <a:ext uri="{FF2B5EF4-FFF2-40B4-BE49-F238E27FC236}">
                        <a16:creationId xmlns:a16="http://schemas.microsoft.com/office/drawing/2014/main" id="{A6C80687-5004-3C3D-3585-84EB2A69A6D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0" name="Freeform: Shape 11">
                    <a:extLst>
                      <a:ext uri="{FF2B5EF4-FFF2-40B4-BE49-F238E27FC236}">
                        <a16:creationId xmlns:a16="http://schemas.microsoft.com/office/drawing/2014/main" id="{6C4A490A-EFFD-A9C2-B7FA-A748D1DAC55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1" name="Freeform: Shape 12">
                    <a:extLst>
                      <a:ext uri="{FF2B5EF4-FFF2-40B4-BE49-F238E27FC236}">
                        <a16:creationId xmlns:a16="http://schemas.microsoft.com/office/drawing/2014/main" id="{504C8B2E-4AA6-5312-AE47-B1AB5DBFC8A5}"/>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1" name="矩形 30">
                  <a:extLst>
                    <a:ext uri="{FF2B5EF4-FFF2-40B4-BE49-F238E27FC236}">
                      <a16:creationId xmlns:a16="http://schemas.microsoft.com/office/drawing/2014/main" id="{63530097-ABDF-0EC8-D0C4-415C38F837ED}"/>
                    </a:ext>
                  </a:extLst>
                </p:cNvPr>
                <p:cNvSpPr/>
                <p:nvPr/>
              </p:nvSpPr>
              <p:spPr>
                <a:xfrm>
                  <a:off x="544328" y="1330877"/>
                  <a:ext cx="5985132" cy="3688962"/>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pic>
            <p:nvPicPr>
              <p:cNvPr id="55" name="圖片 54">
                <a:extLst>
                  <a:ext uri="{FF2B5EF4-FFF2-40B4-BE49-F238E27FC236}">
                    <a16:creationId xmlns:a16="http://schemas.microsoft.com/office/drawing/2014/main" id="{475266EE-98AD-3CC7-F70D-9EB430ECFC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852"/>
              <a:stretch/>
            </p:blipFill>
            <p:spPr>
              <a:xfrm>
                <a:off x="5516110" y="1018285"/>
                <a:ext cx="6018132" cy="3783471"/>
              </a:xfrm>
              <a:prstGeom prst="rect">
                <a:avLst/>
              </a:prstGeom>
              <a:ln w="19050">
                <a:solidFill>
                  <a:schemeClr val="bg1">
                    <a:lumMod val="75000"/>
                  </a:schemeClr>
                </a:solidFill>
              </a:ln>
            </p:spPr>
          </p:pic>
          <p:pic>
            <p:nvPicPr>
              <p:cNvPr id="56" name="圖片 55">
                <a:extLst>
                  <a:ext uri="{FF2B5EF4-FFF2-40B4-BE49-F238E27FC236}">
                    <a16:creationId xmlns:a16="http://schemas.microsoft.com/office/drawing/2014/main" id="{6205322B-A71D-2F4A-8AAF-8D85131BE6FC}"/>
                  </a:ext>
                </a:extLst>
              </p:cNvPr>
              <p:cNvPicPr>
                <a:picLocks noChangeAspect="1"/>
              </p:cNvPicPr>
              <p:nvPr/>
            </p:nvPicPr>
            <p:blipFill rotWithShape="1">
              <a:blip r:embed="rId5">
                <a:extLst>
                  <a:ext uri="{28A0092B-C50C-407E-A947-70E740481C1C}">
                    <a14:useLocalDpi xmlns:a14="http://schemas.microsoft.com/office/drawing/2010/main" val="0"/>
                  </a:ext>
                </a:extLst>
              </a:blip>
              <a:srcRect l="12115" r="8481"/>
              <a:stretch/>
            </p:blipFill>
            <p:spPr>
              <a:xfrm>
                <a:off x="6734243" y="1412288"/>
                <a:ext cx="4790474" cy="3389191"/>
              </a:xfrm>
              <a:prstGeom prst="rect">
                <a:avLst/>
              </a:prstGeom>
            </p:spPr>
          </p:pic>
        </p:grpSp>
        <p:pic>
          <p:nvPicPr>
            <p:cNvPr id="84" name="圖片 83" descr="一張含有 文字 的圖片&#10;&#10;自動產生的描述">
              <a:extLst>
                <a:ext uri="{FF2B5EF4-FFF2-40B4-BE49-F238E27FC236}">
                  <a16:creationId xmlns:a16="http://schemas.microsoft.com/office/drawing/2014/main" id="{F6EE9B88-1852-4341-FFE4-27C08A027912}"/>
                </a:ext>
              </a:extLst>
            </p:cNvPr>
            <p:cNvPicPr>
              <a:picLocks noChangeAspect="1"/>
            </p:cNvPicPr>
            <p:nvPr/>
          </p:nvPicPr>
          <p:blipFill rotWithShape="1">
            <a:blip r:embed="rId6">
              <a:extLst>
                <a:ext uri="{28A0092B-C50C-407E-A947-70E740481C1C}">
                  <a14:useLocalDpi xmlns:a14="http://schemas.microsoft.com/office/drawing/2010/main" val="0"/>
                </a:ext>
              </a:extLst>
            </a:blip>
            <a:srcRect t="3410" r="24352"/>
            <a:stretch/>
          </p:blipFill>
          <p:spPr>
            <a:xfrm>
              <a:off x="5487251" y="2235199"/>
              <a:ext cx="1227923" cy="2057567"/>
            </a:xfrm>
            <a:prstGeom prst="rect">
              <a:avLst/>
            </a:prstGeom>
          </p:spPr>
        </p:pic>
      </p:grpSp>
      <p:sp>
        <p:nvSpPr>
          <p:cNvPr id="2" name="CasellaDiTesto 43">
            <a:extLst>
              <a:ext uri="{FF2B5EF4-FFF2-40B4-BE49-F238E27FC236}">
                <a16:creationId xmlns:a16="http://schemas.microsoft.com/office/drawing/2014/main" id="{E1057995-03CF-F2C1-F6C2-9E1CC1299AD4}"/>
              </a:ext>
            </a:extLst>
          </p:cNvPr>
          <p:cNvSpPr txBox="1"/>
          <p:nvPr/>
        </p:nvSpPr>
        <p:spPr>
          <a:xfrm>
            <a:off x="3620887" y="737867"/>
            <a:ext cx="43186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www.credit.com.tw/MrESG</a:t>
            </a:r>
          </a:p>
        </p:txBody>
      </p:sp>
      <p:pic>
        <p:nvPicPr>
          <p:cNvPr id="3" name="圖片 2">
            <a:extLst>
              <a:ext uri="{FF2B5EF4-FFF2-40B4-BE49-F238E27FC236}">
                <a16:creationId xmlns:a16="http://schemas.microsoft.com/office/drawing/2014/main" id="{27C1E6FB-4055-BACD-CC20-BDA21384C4F3}"/>
              </a:ext>
            </a:extLst>
          </p:cNvPr>
          <p:cNvPicPr>
            <a:picLocks noChangeAspect="1"/>
          </p:cNvPicPr>
          <p:nvPr/>
        </p:nvPicPr>
        <p:blipFill>
          <a:blip r:embed="rId7"/>
          <a:stretch>
            <a:fillRect/>
          </a:stretch>
        </p:blipFill>
        <p:spPr>
          <a:xfrm>
            <a:off x="11064240" y="6168043"/>
            <a:ext cx="782051" cy="356615"/>
          </a:xfrm>
          <a:prstGeom prst="rect">
            <a:avLst/>
          </a:prstGeom>
        </p:spPr>
      </p:pic>
    </p:spTree>
    <p:extLst>
      <p:ext uri="{BB962C8B-B14F-4D97-AF65-F5344CB8AC3E}">
        <p14:creationId xmlns:p14="http://schemas.microsoft.com/office/powerpoint/2010/main" val="3883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p:tgtEl>
                                          <p:spTgt spid="75"/>
                                        </p:tgtEl>
                                        <p:attrNameLst>
                                          <p:attrName>ppt_y</p:attrName>
                                        </p:attrNameLst>
                                      </p:cBhvr>
                                      <p:tavLst>
                                        <p:tav tm="0">
                                          <p:val>
                                            <p:strVal val="#ppt_y+#ppt_h*1.125000"/>
                                          </p:val>
                                        </p:tav>
                                        <p:tav tm="100000">
                                          <p:val>
                                            <p:strVal val="#ppt_y"/>
                                          </p:val>
                                        </p:tav>
                                      </p:tavLst>
                                    </p:anim>
                                    <p:animEffect transition="in" filter="wipe(up)">
                                      <p:cBhvr>
                                        <p:cTn id="14" dur="500"/>
                                        <p:tgtEl>
                                          <p:spTgt spid="75"/>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500"/>
                                        <p:tgtEl>
                                          <p:spTgt spid="76"/>
                                        </p:tgtEl>
                                        <p:attrNameLst>
                                          <p:attrName>ppt_y</p:attrName>
                                        </p:attrNameLst>
                                      </p:cBhvr>
                                      <p:tavLst>
                                        <p:tav tm="0">
                                          <p:val>
                                            <p:strVal val="#ppt_y+#ppt_h*1.125000"/>
                                          </p:val>
                                        </p:tav>
                                        <p:tav tm="100000">
                                          <p:val>
                                            <p:strVal val="#ppt_y"/>
                                          </p:val>
                                        </p:tav>
                                      </p:tavLst>
                                    </p:anim>
                                    <p:animEffect transition="in" filter="wipe(up)">
                                      <p:cBhvr>
                                        <p:cTn id="19" dur="500"/>
                                        <p:tgtEl>
                                          <p:spTgt spid="76"/>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p:tgtEl>
                                          <p:spTgt spid="77"/>
                                        </p:tgtEl>
                                        <p:attrNameLst>
                                          <p:attrName>ppt_y</p:attrName>
                                        </p:attrNameLst>
                                      </p:cBhvr>
                                      <p:tavLst>
                                        <p:tav tm="0">
                                          <p:val>
                                            <p:strVal val="#ppt_y+#ppt_h*1.125000"/>
                                          </p:val>
                                        </p:tav>
                                        <p:tav tm="100000">
                                          <p:val>
                                            <p:strVal val="#ppt_y"/>
                                          </p:val>
                                        </p:tav>
                                      </p:tavLst>
                                    </p:anim>
                                    <p:animEffect transition="in" filter="wipe(up)">
                                      <p:cBhvr>
                                        <p:cTn id="24" dur="500"/>
                                        <p:tgtEl>
                                          <p:spTgt spid="77"/>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p:tgtEl>
                                          <p:spTgt spid="78"/>
                                        </p:tgtEl>
                                        <p:attrNameLst>
                                          <p:attrName>ppt_y</p:attrName>
                                        </p:attrNameLst>
                                      </p:cBhvr>
                                      <p:tavLst>
                                        <p:tav tm="0">
                                          <p:val>
                                            <p:strVal val="#ppt_y+#ppt_h*1.125000"/>
                                          </p:val>
                                        </p:tav>
                                        <p:tav tm="100000">
                                          <p:val>
                                            <p:strVal val="#ppt_y"/>
                                          </p:val>
                                        </p:tav>
                                      </p:tavLst>
                                    </p:anim>
                                    <p:animEffect transition="in" filter="wipe(up)">
                                      <p:cBhvr>
                                        <p:cTn id="29" dur="500"/>
                                        <p:tgtEl>
                                          <p:spTgt spid="78"/>
                                        </p:tgtEl>
                                      </p:cBhvr>
                                    </p:animEffect>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p:tgtEl>
                                          <p:spTgt spid="79"/>
                                        </p:tgtEl>
                                        <p:attrNameLst>
                                          <p:attrName>ppt_y</p:attrName>
                                        </p:attrNameLst>
                                      </p:cBhvr>
                                      <p:tavLst>
                                        <p:tav tm="0">
                                          <p:val>
                                            <p:strVal val="#ppt_y+#ppt_h*1.125000"/>
                                          </p:val>
                                        </p:tav>
                                        <p:tav tm="100000">
                                          <p:val>
                                            <p:strVal val="#ppt_y"/>
                                          </p:val>
                                        </p:tav>
                                      </p:tavLst>
                                    </p:anim>
                                    <p:animEffect transition="in" filter="wipe(up)">
                                      <p:cBhvr>
                                        <p:cTn id="34" dur="500"/>
                                        <p:tgtEl>
                                          <p:spTgt spid="79"/>
                                        </p:tgtEl>
                                      </p:cBhvr>
                                    </p:animEffect>
                                  </p:childTnLst>
                                </p:cTn>
                              </p:par>
                            </p:childTnLst>
                          </p:cTn>
                        </p:par>
                        <p:par>
                          <p:cTn id="35" fill="hold">
                            <p:stCondLst>
                              <p:cond delay="3500"/>
                            </p:stCondLst>
                            <p:childTnLst>
                              <p:par>
                                <p:cTn id="36" presetID="12" presetClass="entr" presetSubtype="4"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 calcmode="lin" valueType="num">
                                      <p:cBhvr additive="base">
                                        <p:cTn id="38" dur="500"/>
                                        <p:tgtEl>
                                          <p:spTgt spid="80"/>
                                        </p:tgtEl>
                                        <p:attrNameLst>
                                          <p:attrName>ppt_y</p:attrName>
                                        </p:attrNameLst>
                                      </p:cBhvr>
                                      <p:tavLst>
                                        <p:tav tm="0">
                                          <p:val>
                                            <p:strVal val="#ppt_y+#ppt_h*1.125000"/>
                                          </p:val>
                                        </p:tav>
                                        <p:tav tm="100000">
                                          <p:val>
                                            <p:strVal val="#ppt_y"/>
                                          </p:val>
                                        </p:tav>
                                      </p:tavLst>
                                    </p:anim>
                                    <p:animEffect transition="in" filter="wipe(up)">
                                      <p:cBhvr>
                                        <p:cTn id="3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sto"/>
          <p:cNvSpPr txBox="1"/>
          <p:nvPr/>
        </p:nvSpPr>
        <p:spPr>
          <a:xfrm>
            <a:off x="11585468" y="6468835"/>
            <a:ext cx="166712"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b">
            <a:spAutoFit/>
          </a:bodyPr>
          <a:lstStyle>
            <a:lvl1pPr>
              <a:lnSpc>
                <a:spcPct val="100000"/>
              </a:lnSpc>
              <a:defRPr sz="1600" baseline="0">
                <a:solidFill>
                  <a:srgbClr val="FFFFFF"/>
                </a:solidFill>
                <a:latin typeface="Arial"/>
                <a:ea typeface="Arial"/>
                <a:cs typeface="Arial"/>
                <a:sym typeface="Arial"/>
              </a:defRPr>
            </a:lvl1pPr>
          </a:lstStyle>
          <a:p>
            <a:pPr defTabSz="292093" hangingPunct="0">
              <a:defRPr/>
            </a:pPr>
            <a:fld id="{86CB4B4D-7CA3-9044-876B-883B54F8677D}" type="slidenum">
              <a:rPr sz="800" kern="0"/>
              <a:pPr defTabSz="292093" hangingPunct="0">
                <a:defRPr/>
              </a:pPr>
              <a:t>19</a:t>
            </a:fld>
            <a:endParaRPr sz="800" kern="0"/>
          </a:p>
        </p:txBody>
      </p:sp>
      <p:pic>
        <p:nvPicPr>
          <p:cNvPr id="6" name="Picture 5" descr="A picture containing person, indoor&#10;&#10;Description automatically generated">
            <a:extLst>
              <a:ext uri="{FF2B5EF4-FFF2-40B4-BE49-F238E27FC236}">
                <a16:creationId xmlns:a16="http://schemas.microsoft.com/office/drawing/2014/main" id="{CF2AE61E-0B8C-455F-8D93-ACF7BA0205B6}"/>
              </a:ext>
            </a:extLst>
          </p:cNvPr>
          <p:cNvPicPr>
            <a:picLocks noChangeAspect="1"/>
          </p:cNvPicPr>
          <p:nvPr/>
        </p:nvPicPr>
        <p:blipFill>
          <a:blip r:embed="rId2"/>
          <a:stretch>
            <a:fillRect/>
          </a:stretch>
        </p:blipFill>
        <p:spPr>
          <a:xfrm>
            <a:off x="9517" y="0"/>
            <a:ext cx="12265955" cy="6858000"/>
          </a:xfrm>
          <a:prstGeom prst="rect">
            <a:avLst/>
          </a:prstGeom>
        </p:spPr>
      </p:pic>
      <p:sp>
        <p:nvSpPr>
          <p:cNvPr id="342" name="Rettangolo"/>
          <p:cNvSpPr/>
          <p:nvPr/>
        </p:nvSpPr>
        <p:spPr>
          <a:xfrm rot="16200000">
            <a:off x="3944986" y="-1499495"/>
            <a:ext cx="4412511" cy="12302480"/>
          </a:xfrm>
          <a:prstGeom prst="rect">
            <a:avLst/>
          </a:prstGeom>
          <a:gradFill>
            <a:gsLst>
              <a:gs pos="0">
                <a:srgbClr val="000000"/>
              </a:gs>
              <a:gs pos="100000">
                <a:srgbClr val="000000">
                  <a:alpha val="0"/>
                </a:srgbClr>
              </a:gs>
            </a:gsLst>
          </a:gradFill>
          <a:ln w="12700">
            <a:miter lim="400000"/>
          </a:ln>
        </p:spPr>
        <p:txBody>
          <a:bodyPr lIns="0" tIns="0" rIns="0" bIns="0" anchor="ctr"/>
          <a:lstStyle/>
          <a:p>
            <a:pPr algn="ctr" defTabSz="412740" hangingPunct="0">
              <a:defRPr baseline="0">
                <a:solidFill>
                  <a:srgbClr val="FFFFFF"/>
                </a:solidFill>
                <a:latin typeface="Helvetica Neue Medium"/>
                <a:ea typeface="Helvetica Neue Medium"/>
                <a:cs typeface="Helvetica Neue Medium"/>
                <a:sym typeface="Helvetica Neue Medium"/>
              </a:defRPr>
            </a:pPr>
            <a:endParaRPr sz="1600" kern="0" dirty="0">
              <a:solidFill>
                <a:srgbClr val="FFFFFF"/>
              </a:solidFill>
              <a:latin typeface="Helvetica Neue Medium"/>
              <a:sym typeface="Helvetica Neue Medium"/>
            </a:endParaRPr>
          </a:p>
        </p:txBody>
      </p:sp>
      <p:sp>
        <p:nvSpPr>
          <p:cNvPr id="2" name="Rectangle 5">
            <a:extLst>
              <a:ext uri="{FF2B5EF4-FFF2-40B4-BE49-F238E27FC236}">
                <a16:creationId xmlns:a16="http://schemas.microsoft.com/office/drawing/2014/main" id="{B5115BE6-0A84-062D-D936-05F20CA21ECD}"/>
              </a:ext>
            </a:extLst>
          </p:cNvPr>
          <p:cNvSpPr>
            <a:spLocks noChangeArrowheads="1"/>
          </p:cNvSpPr>
          <p:nvPr/>
        </p:nvSpPr>
        <p:spPr bwMode="auto">
          <a:xfrm>
            <a:off x="3769241" y="4563820"/>
            <a:ext cx="3973033" cy="856059"/>
          </a:xfrm>
          <a:prstGeom prst="rect">
            <a:avLst/>
          </a:prstGeom>
          <a:noFill/>
          <a:ln w="12700">
            <a:noFill/>
            <a:miter lim="800000"/>
            <a:headEnd/>
            <a:tailEnd/>
          </a:ln>
        </p:spPr>
        <p:txBody>
          <a:bodyPr lIns="90488" tIns="44450" rIns="90488" bIns="44450" anchor="ctr"/>
          <a:lstStyle/>
          <a:p>
            <a:pPr algn="ctr" eaLnBrk="0" hangingPunct="0">
              <a:spcBef>
                <a:spcPct val="0"/>
              </a:spcBef>
              <a:buFontTx/>
              <a:buNone/>
            </a:pPr>
            <a:r>
              <a:rPr lang="en-US" altLang="zh-TW" sz="2800" dirty="0">
                <a:solidFill>
                  <a:schemeClr val="bg1"/>
                </a:solidFill>
                <a:latin typeface="Arial" panose="020B0604020202020204" pitchFamily="34" charset="0"/>
                <a:ea typeface="細明體" pitchFamily="49" charset="-120"/>
                <a:cs typeface="Arial" panose="020B0604020202020204" pitchFamily="34" charset="0"/>
              </a:rPr>
              <a:t>www.credit.com.tw</a:t>
            </a:r>
          </a:p>
        </p:txBody>
      </p:sp>
      <p:pic>
        <p:nvPicPr>
          <p:cNvPr id="4" name="圖片 3">
            <a:hlinkClick r:id="rId3"/>
            <a:extLst>
              <a:ext uri="{FF2B5EF4-FFF2-40B4-BE49-F238E27FC236}">
                <a16:creationId xmlns:a16="http://schemas.microsoft.com/office/drawing/2014/main" id="{44968ECC-4600-212D-F947-0CB942F44F4F}"/>
              </a:ext>
            </a:extLst>
          </p:cNvPr>
          <p:cNvPicPr>
            <a:picLocks noChangeAspect="1"/>
          </p:cNvPicPr>
          <p:nvPr/>
        </p:nvPicPr>
        <p:blipFill rotWithShape="1">
          <a:blip r:embed="rId4"/>
          <a:srcRect l="6347" t="7499" r="6186" b="6968"/>
          <a:stretch/>
        </p:blipFill>
        <p:spPr>
          <a:xfrm>
            <a:off x="5052460" y="2546634"/>
            <a:ext cx="1924493" cy="1881962"/>
          </a:xfrm>
          <a:prstGeom prst="rect">
            <a:avLst/>
          </a:prstGeom>
        </p:spPr>
      </p:pic>
      <p:grpSp>
        <p:nvGrpSpPr>
          <p:cNvPr id="10" name="群組 9">
            <a:extLst>
              <a:ext uri="{FF2B5EF4-FFF2-40B4-BE49-F238E27FC236}">
                <a16:creationId xmlns:a16="http://schemas.microsoft.com/office/drawing/2014/main" id="{FE553527-30FB-0625-436A-77C0BB4EEFB6}"/>
              </a:ext>
            </a:extLst>
          </p:cNvPr>
          <p:cNvGrpSpPr/>
          <p:nvPr/>
        </p:nvGrpSpPr>
        <p:grpSpPr>
          <a:xfrm>
            <a:off x="3597352" y="986103"/>
            <a:ext cx="5245614" cy="1277269"/>
            <a:chOff x="3310271" y="943572"/>
            <a:chExt cx="5245614" cy="1277269"/>
          </a:xfrm>
        </p:grpSpPr>
        <p:pic>
          <p:nvPicPr>
            <p:cNvPr id="8" name="圖片 7">
              <a:extLst>
                <a:ext uri="{FF2B5EF4-FFF2-40B4-BE49-F238E27FC236}">
                  <a16:creationId xmlns:a16="http://schemas.microsoft.com/office/drawing/2014/main" id="{D202EFE0-3478-25F3-1527-258E90BACA16}"/>
                </a:ext>
              </a:extLst>
            </p:cNvPr>
            <p:cNvPicPr>
              <a:picLocks noChangeAspect="1"/>
            </p:cNvPicPr>
            <p:nvPr/>
          </p:nvPicPr>
          <p:blipFill rotWithShape="1">
            <a:blip r:embed="rId5"/>
            <a:srcRect b="23509"/>
            <a:stretch/>
          </p:blipFill>
          <p:spPr>
            <a:xfrm>
              <a:off x="3310271" y="943572"/>
              <a:ext cx="3139790" cy="1095153"/>
            </a:xfrm>
            <a:prstGeom prst="rect">
              <a:avLst/>
            </a:prstGeom>
          </p:spPr>
        </p:pic>
        <p:sp>
          <p:nvSpPr>
            <p:cNvPr id="9" name="Rectangle 5">
              <a:extLst>
                <a:ext uri="{FF2B5EF4-FFF2-40B4-BE49-F238E27FC236}">
                  <a16:creationId xmlns:a16="http://schemas.microsoft.com/office/drawing/2014/main" id="{55DA9BA5-3B14-DB06-10CA-A5BEBE7F0672}"/>
                </a:ext>
              </a:extLst>
            </p:cNvPr>
            <p:cNvSpPr>
              <a:spLocks noChangeArrowheads="1"/>
            </p:cNvSpPr>
            <p:nvPr/>
          </p:nvSpPr>
          <p:spPr bwMode="auto">
            <a:xfrm>
              <a:off x="5972174" y="1364782"/>
              <a:ext cx="2583711" cy="856059"/>
            </a:xfrm>
            <a:prstGeom prst="rect">
              <a:avLst/>
            </a:prstGeom>
            <a:noFill/>
            <a:ln w="12700">
              <a:noFill/>
              <a:miter lim="800000"/>
              <a:headEnd/>
              <a:tailEnd/>
            </a:ln>
          </p:spPr>
          <p:txBody>
            <a:bodyPr lIns="90488" tIns="44450" rIns="90488" bIns="44450" anchor="ctr"/>
            <a:lstStyle/>
            <a:p>
              <a:pPr eaLnBrk="0" hangingPunct="0">
                <a:spcBef>
                  <a:spcPct val="0"/>
                </a:spcBef>
                <a:buFontTx/>
                <a:buNone/>
              </a:pPr>
              <a:r>
                <a:rPr lang="en-US" altLang="zh-TW" sz="4000" b="1" i="1" dirty="0">
                  <a:solidFill>
                    <a:schemeClr val="bg1"/>
                  </a:solidFill>
                  <a:latin typeface="Arial" panose="020B0604020202020204" pitchFamily="34" charset="0"/>
                  <a:ea typeface="細明體" pitchFamily="49" charset="-120"/>
                  <a:cs typeface="Arial" panose="020B0604020202020204" pitchFamily="34" charset="0"/>
                </a:rPr>
                <a:t>TAIWAN</a:t>
              </a:r>
            </a:p>
          </p:txBody>
        </p:sp>
      </p:grpSp>
      <p:sp>
        <p:nvSpPr>
          <p:cNvPr id="11" name="Rectangle 14">
            <a:extLst>
              <a:ext uri="{FF2B5EF4-FFF2-40B4-BE49-F238E27FC236}">
                <a16:creationId xmlns:a16="http://schemas.microsoft.com/office/drawing/2014/main" id="{03B3CAD4-F4A8-79FF-8BA1-6804940AC0F9}"/>
              </a:ext>
            </a:extLst>
          </p:cNvPr>
          <p:cNvSpPr/>
          <p:nvPr/>
        </p:nvSpPr>
        <p:spPr>
          <a:xfrm rot="19677054">
            <a:off x="7313385" y="3716824"/>
            <a:ext cx="1502906" cy="1984076"/>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3" name="投影片編號版面配置區 2">
            <a:extLst>
              <a:ext uri="{FF2B5EF4-FFF2-40B4-BE49-F238E27FC236}">
                <a16:creationId xmlns:a16="http://schemas.microsoft.com/office/drawing/2014/main" id="{E64C9915-1FCC-9B67-5C9D-ADD7155F0DD7}"/>
              </a:ext>
            </a:extLst>
          </p:cNvPr>
          <p:cNvSpPr txBox="1">
            <a:spLocks/>
          </p:cNvSpPr>
          <p:nvPr/>
        </p:nvSpPr>
        <p:spPr>
          <a:xfrm>
            <a:off x="233082" y="6454654"/>
            <a:ext cx="403022"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9C35900-AB54-B548-BC7B-89E2AACD9446}" type="slidenum">
              <a:rPr lang="it-IT" sz="1000" smtClean="0">
                <a:solidFill>
                  <a:schemeClr val="bg1"/>
                </a:solidFill>
              </a:rPr>
              <a:pPr algn="r"/>
              <a:t>19</a:t>
            </a:fld>
            <a:endParaRPr lang="it-IT" sz="1000" dirty="0">
              <a:solidFill>
                <a:schemeClr val="bg1"/>
              </a:solidFill>
            </a:endParaRPr>
          </a:p>
        </p:txBody>
      </p:sp>
      <p:pic>
        <p:nvPicPr>
          <p:cNvPr id="5" name="圖片 4">
            <a:extLst>
              <a:ext uri="{FF2B5EF4-FFF2-40B4-BE49-F238E27FC236}">
                <a16:creationId xmlns:a16="http://schemas.microsoft.com/office/drawing/2014/main" id="{994418D1-73CC-C459-7DF8-AE406FAD64A6}"/>
              </a:ext>
            </a:extLst>
          </p:cNvPr>
          <p:cNvPicPr>
            <a:picLocks noChangeAspect="1"/>
          </p:cNvPicPr>
          <p:nvPr/>
        </p:nvPicPr>
        <p:blipFill>
          <a:blip r:embed="rId5"/>
          <a:stretch>
            <a:fillRect/>
          </a:stretch>
        </p:blipFill>
        <p:spPr>
          <a:xfrm>
            <a:off x="11064240" y="6168043"/>
            <a:ext cx="782051" cy="356615"/>
          </a:xfrm>
          <a:prstGeom prst="rect">
            <a:avLst/>
          </a:prstGeom>
        </p:spPr>
      </p:pic>
    </p:spTree>
    <p:extLst>
      <p:ext uri="{BB962C8B-B14F-4D97-AF65-F5344CB8AC3E}">
        <p14:creationId xmlns:p14="http://schemas.microsoft.com/office/powerpoint/2010/main" val="1084074192"/>
      </p:ext>
    </p:extLst>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75"/>
                                        <p:tgtEl>
                                          <p:spTgt spid="2"/>
                                        </p:tgtEl>
                                      </p:cBhvr>
                                    </p:animEffect>
                                  </p:childTnLst>
                                </p:cTn>
                              </p:par>
                            </p:childTnLst>
                          </p:cTn>
                        </p:par>
                        <p:par>
                          <p:cTn id="8" fill="hold">
                            <p:stCondLst>
                              <p:cond delay="1275"/>
                            </p:stCondLst>
                            <p:childTnLst>
                              <p:par>
                                <p:cTn id="9" presetID="5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Scale>
                                      <p:cBhvr>
                                        <p:cTn id="1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1"/>
                                        </p:tgtEl>
                                        <p:attrNameLst>
                                          <p:attrName>ppt_x</p:attrName>
                                          <p:attrName>ppt_y</p:attrName>
                                        </p:attrNameLst>
                                      </p:cBhvr>
                                    </p:animMotion>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3040624-AA78-4707-9171-C7F7E4A4286D}"/>
              </a:ext>
            </a:extLst>
          </p:cNvPr>
          <p:cNvSpPr txBox="1"/>
          <p:nvPr/>
        </p:nvSpPr>
        <p:spPr>
          <a:xfrm>
            <a:off x="6448831" y="3262835"/>
            <a:ext cx="4577429" cy="740395"/>
          </a:xfrm>
          <a:prstGeom prst="rect">
            <a:avLst/>
          </a:prstGeom>
          <a:noFill/>
        </p:spPr>
        <p:txBody>
          <a:bodyPr wrap="square" lIns="108000" rIns="108000" rtlCol="0" anchor="ctr">
            <a:spAutoFit/>
          </a:bodyPr>
          <a:lstStyle/>
          <a:p>
            <a:pPr>
              <a:lnSpc>
                <a:spcPct val="150000"/>
              </a:lnSpc>
            </a:pP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台灣在東協的</a:t>
            </a:r>
            <a:r>
              <a:rPr lang="en-US" altLang="zh-TW"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商機</a:t>
            </a:r>
          </a:p>
        </p:txBody>
      </p:sp>
      <p:sp>
        <p:nvSpPr>
          <p:cNvPr id="17" name="TextBox 16">
            <a:extLst>
              <a:ext uri="{FF2B5EF4-FFF2-40B4-BE49-F238E27FC236}">
                <a16:creationId xmlns:a16="http://schemas.microsoft.com/office/drawing/2014/main" id="{049B8D0E-F4DB-407F-93E8-B01A240069D5}"/>
              </a:ext>
            </a:extLst>
          </p:cNvPr>
          <p:cNvSpPr txBox="1"/>
          <p:nvPr/>
        </p:nvSpPr>
        <p:spPr>
          <a:xfrm>
            <a:off x="6448832" y="1258393"/>
            <a:ext cx="3880814" cy="740395"/>
          </a:xfrm>
          <a:prstGeom prst="rect">
            <a:avLst/>
          </a:prstGeom>
          <a:noFill/>
        </p:spPr>
        <p:txBody>
          <a:bodyPr wrap="square" lIns="108000" rIns="108000" rtlCol="0" anchor="ctr">
            <a:spAutoFit/>
          </a:bodyPr>
          <a:lstStyle/>
          <a:p>
            <a:pPr>
              <a:lnSpc>
                <a:spcPct val="150000"/>
              </a:lnSpc>
              <a:buClr>
                <a:schemeClr val="bg1"/>
              </a:buClr>
            </a:pP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全球</a:t>
            </a:r>
            <a:r>
              <a:rPr lang="en-US" altLang="zh-TW"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發展趨勢</a:t>
            </a:r>
          </a:p>
        </p:txBody>
      </p:sp>
      <p:sp>
        <p:nvSpPr>
          <p:cNvPr id="21" name="TextBox 20">
            <a:extLst>
              <a:ext uri="{FF2B5EF4-FFF2-40B4-BE49-F238E27FC236}">
                <a16:creationId xmlns:a16="http://schemas.microsoft.com/office/drawing/2014/main" id="{E038538C-6E3A-4B1A-8BFE-657AD74CA570}"/>
              </a:ext>
            </a:extLst>
          </p:cNvPr>
          <p:cNvSpPr txBox="1"/>
          <p:nvPr/>
        </p:nvSpPr>
        <p:spPr>
          <a:xfrm>
            <a:off x="6448832" y="2260614"/>
            <a:ext cx="4993330" cy="740395"/>
          </a:xfrm>
          <a:prstGeom prst="rect">
            <a:avLst/>
          </a:prstGeom>
          <a:noFill/>
        </p:spPr>
        <p:txBody>
          <a:bodyPr wrap="square" lIns="108000" rIns="108000" rtlCol="0" anchor="ctr">
            <a:spAutoFit/>
          </a:bodyPr>
          <a:lstStyle/>
          <a:p>
            <a:pPr>
              <a:lnSpc>
                <a:spcPct val="150000"/>
              </a:lnSpc>
            </a:pP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東協主要國家的</a:t>
            </a:r>
            <a:r>
              <a:rPr lang="en-US" altLang="zh-TW"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ESG</a:t>
            </a: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政策</a:t>
            </a:r>
          </a:p>
        </p:txBody>
      </p:sp>
      <p:sp>
        <p:nvSpPr>
          <p:cNvPr id="25" name="TextBox 24">
            <a:extLst>
              <a:ext uri="{FF2B5EF4-FFF2-40B4-BE49-F238E27FC236}">
                <a16:creationId xmlns:a16="http://schemas.microsoft.com/office/drawing/2014/main" id="{B9B7F10F-1188-4C94-9236-30A83820C779}"/>
              </a:ext>
            </a:extLst>
          </p:cNvPr>
          <p:cNvSpPr txBox="1"/>
          <p:nvPr/>
        </p:nvSpPr>
        <p:spPr>
          <a:xfrm>
            <a:off x="6448831" y="4265057"/>
            <a:ext cx="1449121" cy="740395"/>
          </a:xfrm>
          <a:prstGeom prst="rect">
            <a:avLst/>
          </a:prstGeom>
          <a:noFill/>
        </p:spPr>
        <p:txBody>
          <a:bodyPr wrap="square" lIns="108000" rIns="108000" rtlCol="0" anchor="ctr">
            <a:spAutoFit/>
          </a:bodyPr>
          <a:lstStyle/>
          <a:p>
            <a:pPr>
              <a:lnSpc>
                <a:spcPct val="150000"/>
              </a:lnSpc>
            </a:pPr>
            <a:r>
              <a:rPr lang="zh-TW" altLang="en-US" sz="3200" dirty="0">
                <a:solidFill>
                  <a:schemeClr val="bg1"/>
                </a:solidFill>
                <a:latin typeface="Arial" panose="020B0604020202020204" pitchFamily="34" charset="0"/>
                <a:ea typeface="微軟正黑體" panose="020B0604030504040204" pitchFamily="34" charset="-120"/>
                <a:cs typeface="Arial" panose="020B0604020202020204" pitchFamily="34" charset="0"/>
              </a:rPr>
              <a:t>總結</a:t>
            </a:r>
          </a:p>
        </p:txBody>
      </p:sp>
      <p:sp>
        <p:nvSpPr>
          <p:cNvPr id="32" name="標題 1">
            <a:extLst>
              <a:ext uri="{FF2B5EF4-FFF2-40B4-BE49-F238E27FC236}">
                <a16:creationId xmlns:a16="http://schemas.microsoft.com/office/drawing/2014/main" id="{15F57416-AF40-AC99-3730-6E1579523989}"/>
              </a:ext>
            </a:extLst>
          </p:cNvPr>
          <p:cNvSpPr txBox="1">
            <a:spLocks/>
          </p:cNvSpPr>
          <p:nvPr/>
        </p:nvSpPr>
        <p:spPr>
          <a:xfrm>
            <a:off x="585223" y="577456"/>
            <a:ext cx="4032251" cy="5577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TW" altLang="en-US" sz="4000" b="1" dirty="0">
                <a:solidFill>
                  <a:schemeClr val="bg1"/>
                </a:solidFill>
                <a:latin typeface="微軟正黑體" pitchFamily="34" charset="-120"/>
                <a:ea typeface="微軟正黑體" pitchFamily="34" charset="-120"/>
              </a:rPr>
              <a:t>簡報大綱</a:t>
            </a:r>
          </a:p>
        </p:txBody>
      </p:sp>
      <p:pic>
        <p:nvPicPr>
          <p:cNvPr id="2" name="圖片 1" descr="一張含有 文字, 美工圖案 的圖片&#10;&#10;自動產生的描述">
            <a:extLst>
              <a:ext uri="{FF2B5EF4-FFF2-40B4-BE49-F238E27FC236}">
                <a16:creationId xmlns:a16="http://schemas.microsoft.com/office/drawing/2014/main" id="{9192873C-BCA4-3D3D-1501-2A96B78E6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895" y="6231466"/>
            <a:ext cx="1040467" cy="473412"/>
          </a:xfrm>
          <a:prstGeom prst="rect">
            <a:avLst/>
          </a:prstGeom>
        </p:spPr>
      </p:pic>
      <p:sp>
        <p:nvSpPr>
          <p:cNvPr id="3" name="投影片編號版面配置區 4">
            <a:extLst>
              <a:ext uri="{FF2B5EF4-FFF2-40B4-BE49-F238E27FC236}">
                <a16:creationId xmlns:a16="http://schemas.microsoft.com/office/drawing/2014/main" id="{5EA3298C-8C23-BA63-CCEA-3D487647A610}"/>
              </a:ext>
            </a:extLst>
          </p:cNvPr>
          <p:cNvSpPr txBox="1">
            <a:spLocks/>
          </p:cNvSpPr>
          <p:nvPr/>
        </p:nvSpPr>
        <p:spPr>
          <a:xfrm>
            <a:off x="685800" y="6345891"/>
            <a:ext cx="712963" cy="365125"/>
          </a:xfrm>
          <a:prstGeom prst="rect">
            <a:avLst/>
          </a:prstGeom>
        </p:spPr>
        <p:txBody>
          <a:bodyPr/>
          <a:ls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9pPr>
          </a:lstStyle>
          <a:p>
            <a:fld id="{3F0970DA-0C3D-46AB-888A-4408AD568E34}" type="slidenum">
              <a:rPr lang="zh-TW" altLang="en-US" sz="1200">
                <a:solidFill>
                  <a:schemeClr val="bg1"/>
                </a:solidFill>
                <a:latin typeface="Arial" panose="020B0604020202020204" pitchFamily="34" charset="0"/>
                <a:cs typeface="Arial" panose="020B0604020202020204" pitchFamily="34" charset="0"/>
              </a:rPr>
              <a:pPr/>
              <a:t>2</a:t>
            </a:fld>
            <a:endParaRPr lang="zh-TW" altLang="en-US" sz="1200" dirty="0">
              <a:solidFill>
                <a:schemeClr val="bg1"/>
              </a:solidFill>
              <a:latin typeface="Arial" panose="020B0604020202020204" pitchFamily="34" charset="0"/>
              <a:cs typeface="Arial" panose="020B0604020202020204" pitchFamily="34" charset="0"/>
            </a:endParaRPr>
          </a:p>
        </p:txBody>
      </p:sp>
      <p:grpSp>
        <p:nvGrpSpPr>
          <p:cNvPr id="4" name="群組 3">
            <a:extLst>
              <a:ext uri="{FF2B5EF4-FFF2-40B4-BE49-F238E27FC236}">
                <a16:creationId xmlns:a16="http://schemas.microsoft.com/office/drawing/2014/main" id="{38A5A2DA-9A64-395E-A5A9-FB2CA978D26F}"/>
              </a:ext>
            </a:extLst>
          </p:cNvPr>
          <p:cNvGrpSpPr/>
          <p:nvPr/>
        </p:nvGrpSpPr>
        <p:grpSpPr>
          <a:xfrm>
            <a:off x="5655389" y="1371351"/>
            <a:ext cx="703386" cy="684000"/>
            <a:chOff x="4995432" y="935502"/>
            <a:chExt cx="703386" cy="684000"/>
          </a:xfrm>
        </p:grpSpPr>
        <p:sp>
          <p:nvSpPr>
            <p:cNvPr id="5" name="Oval 7">
              <a:extLst>
                <a:ext uri="{FF2B5EF4-FFF2-40B4-BE49-F238E27FC236}">
                  <a16:creationId xmlns:a16="http://schemas.microsoft.com/office/drawing/2014/main" id="{BCA7E30B-B406-864D-E58E-A107CE7F41F3}"/>
                </a:ext>
              </a:extLst>
            </p:cNvPr>
            <p:cNvSpPr>
              <a:spLocks noChangeAspect="1"/>
            </p:cNvSpPr>
            <p:nvPr/>
          </p:nvSpPr>
          <p:spPr>
            <a:xfrm>
              <a:off x="5010150" y="935502"/>
              <a:ext cx="684000" cy="684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6" name="TextBox 8">
              <a:extLst>
                <a:ext uri="{FF2B5EF4-FFF2-40B4-BE49-F238E27FC236}">
                  <a16:creationId xmlns:a16="http://schemas.microsoft.com/office/drawing/2014/main" id="{67ED66B9-CBA0-DD13-B656-9C619F4EC6C8}"/>
                </a:ext>
              </a:extLst>
            </p:cNvPr>
            <p:cNvSpPr txBox="1"/>
            <p:nvPr/>
          </p:nvSpPr>
          <p:spPr>
            <a:xfrm>
              <a:off x="4995432" y="971131"/>
              <a:ext cx="703386" cy="584775"/>
            </a:xfrm>
            <a:prstGeom prst="rect">
              <a:avLst/>
            </a:prstGeom>
            <a:noFill/>
          </p:spPr>
          <p:txBody>
            <a:bodyPr wrap="square" lIns="108000" rIns="108000" rtlCol="0">
              <a:spAutoFit/>
            </a:bodyPr>
            <a:lstStyle/>
            <a:p>
              <a:pPr algn="ctr"/>
              <a:r>
                <a:rPr lang="en-US" altLang="ko-KR" sz="3200" b="1" dirty="0">
                  <a:solidFill>
                    <a:schemeClr val="accent4"/>
                  </a:solidFill>
                  <a:cs typeface="Arial" pitchFamily="34" charset="0"/>
                </a:rPr>
                <a:t>01</a:t>
              </a:r>
              <a:endParaRPr lang="ko-KR" altLang="en-US" sz="3200" b="1" dirty="0">
                <a:solidFill>
                  <a:schemeClr val="accent4"/>
                </a:solidFill>
                <a:cs typeface="Arial" pitchFamily="34" charset="0"/>
              </a:endParaRPr>
            </a:p>
          </p:txBody>
        </p:sp>
      </p:grpSp>
      <p:grpSp>
        <p:nvGrpSpPr>
          <p:cNvPr id="7" name="群組 6">
            <a:extLst>
              <a:ext uri="{FF2B5EF4-FFF2-40B4-BE49-F238E27FC236}">
                <a16:creationId xmlns:a16="http://schemas.microsoft.com/office/drawing/2014/main" id="{69950C95-8510-B899-81AA-19FD9BDAA361}"/>
              </a:ext>
            </a:extLst>
          </p:cNvPr>
          <p:cNvGrpSpPr/>
          <p:nvPr/>
        </p:nvGrpSpPr>
        <p:grpSpPr>
          <a:xfrm>
            <a:off x="5655389" y="2373576"/>
            <a:ext cx="691582" cy="684000"/>
            <a:chOff x="4973676" y="2430194"/>
            <a:chExt cx="691582" cy="684000"/>
          </a:xfrm>
        </p:grpSpPr>
        <p:sp>
          <p:nvSpPr>
            <p:cNvPr id="9" name="Oval 6">
              <a:extLst>
                <a:ext uri="{FF2B5EF4-FFF2-40B4-BE49-F238E27FC236}">
                  <a16:creationId xmlns:a16="http://schemas.microsoft.com/office/drawing/2014/main" id="{D4538739-6489-6C67-3281-3F987EF8FE80}"/>
                </a:ext>
              </a:extLst>
            </p:cNvPr>
            <p:cNvSpPr>
              <a:spLocks noChangeAspect="1"/>
            </p:cNvSpPr>
            <p:nvPr/>
          </p:nvSpPr>
          <p:spPr>
            <a:xfrm>
              <a:off x="4981258" y="2430194"/>
              <a:ext cx="684000" cy="684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12" name="TextBox 13">
              <a:extLst>
                <a:ext uri="{FF2B5EF4-FFF2-40B4-BE49-F238E27FC236}">
                  <a16:creationId xmlns:a16="http://schemas.microsoft.com/office/drawing/2014/main" id="{C6E09FB0-EC2F-EBC5-F5D4-723D243683E2}"/>
                </a:ext>
              </a:extLst>
            </p:cNvPr>
            <p:cNvSpPr txBox="1"/>
            <p:nvPr/>
          </p:nvSpPr>
          <p:spPr>
            <a:xfrm>
              <a:off x="4973676" y="2479798"/>
              <a:ext cx="677008" cy="584775"/>
            </a:xfrm>
            <a:prstGeom prst="rect">
              <a:avLst/>
            </a:prstGeom>
            <a:noFill/>
          </p:spPr>
          <p:txBody>
            <a:bodyPr wrap="square" lIns="108000" rIns="108000" rtlCol="0">
              <a:spAutoFit/>
            </a:bodyPr>
            <a:lstStyle/>
            <a:p>
              <a:pPr algn="ctr"/>
              <a:r>
                <a:rPr lang="en-US" altLang="ko-KR" sz="3200" b="1" dirty="0">
                  <a:solidFill>
                    <a:schemeClr val="accent3"/>
                  </a:solidFill>
                  <a:cs typeface="Arial" pitchFamily="34" charset="0"/>
                </a:rPr>
                <a:t>02</a:t>
              </a:r>
              <a:endParaRPr lang="ko-KR" altLang="en-US" sz="3200" b="1" dirty="0">
                <a:solidFill>
                  <a:schemeClr val="accent3"/>
                </a:solidFill>
                <a:cs typeface="Arial" pitchFamily="34" charset="0"/>
              </a:endParaRPr>
            </a:p>
          </p:txBody>
        </p:sp>
      </p:grpSp>
      <p:grpSp>
        <p:nvGrpSpPr>
          <p:cNvPr id="16" name="群組 15">
            <a:extLst>
              <a:ext uri="{FF2B5EF4-FFF2-40B4-BE49-F238E27FC236}">
                <a16:creationId xmlns:a16="http://schemas.microsoft.com/office/drawing/2014/main" id="{5675E91B-E820-FD10-A2E3-B9CBD4EBC4E0}"/>
              </a:ext>
            </a:extLst>
          </p:cNvPr>
          <p:cNvGrpSpPr/>
          <p:nvPr/>
        </p:nvGrpSpPr>
        <p:grpSpPr>
          <a:xfrm>
            <a:off x="5636339" y="3375801"/>
            <a:ext cx="705239" cy="684000"/>
            <a:chOff x="4969544" y="3829636"/>
            <a:chExt cx="705239" cy="684000"/>
          </a:xfrm>
        </p:grpSpPr>
        <p:sp>
          <p:nvSpPr>
            <p:cNvPr id="20" name="Oval 5">
              <a:extLst>
                <a:ext uri="{FF2B5EF4-FFF2-40B4-BE49-F238E27FC236}">
                  <a16:creationId xmlns:a16="http://schemas.microsoft.com/office/drawing/2014/main" id="{2BC558FE-3D9B-BDEE-921A-4B144D0D0B20}"/>
                </a:ext>
              </a:extLst>
            </p:cNvPr>
            <p:cNvSpPr>
              <a:spLocks noChangeAspect="1"/>
            </p:cNvSpPr>
            <p:nvPr/>
          </p:nvSpPr>
          <p:spPr>
            <a:xfrm>
              <a:off x="4990783" y="3829636"/>
              <a:ext cx="684000" cy="684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cs typeface="Arial" pitchFamily="34" charset="0"/>
              </a:endParaRPr>
            </a:p>
          </p:txBody>
        </p:sp>
        <p:sp>
          <p:nvSpPr>
            <p:cNvPr id="24" name="TextBox 18">
              <a:extLst>
                <a:ext uri="{FF2B5EF4-FFF2-40B4-BE49-F238E27FC236}">
                  <a16:creationId xmlns:a16="http://schemas.microsoft.com/office/drawing/2014/main" id="{9C258CA5-8587-AF1B-1BBA-E6F6E2777FC7}"/>
                </a:ext>
              </a:extLst>
            </p:cNvPr>
            <p:cNvSpPr txBox="1"/>
            <p:nvPr/>
          </p:nvSpPr>
          <p:spPr>
            <a:xfrm>
              <a:off x="4969544" y="3878850"/>
              <a:ext cx="677008" cy="584775"/>
            </a:xfrm>
            <a:prstGeom prst="rect">
              <a:avLst/>
            </a:prstGeom>
            <a:noFill/>
          </p:spPr>
          <p:txBody>
            <a:bodyPr wrap="square" lIns="108000" rIns="108000" rtlCol="0">
              <a:spAutoFit/>
            </a:bodyPr>
            <a:lstStyle/>
            <a:p>
              <a:pPr algn="ctr"/>
              <a:r>
                <a:rPr lang="en-US" altLang="zh-TW" sz="3200" b="1" dirty="0">
                  <a:solidFill>
                    <a:schemeClr val="accent2"/>
                  </a:solidFill>
                  <a:cs typeface="Arial" pitchFamily="34" charset="0"/>
                </a:rPr>
                <a:t>03</a:t>
              </a:r>
              <a:endParaRPr lang="ko-KR" altLang="en-US" sz="3200" b="1" dirty="0">
                <a:solidFill>
                  <a:schemeClr val="accent2"/>
                </a:solidFill>
                <a:cs typeface="Arial" pitchFamily="34" charset="0"/>
              </a:endParaRPr>
            </a:p>
          </p:txBody>
        </p:sp>
      </p:grpSp>
      <p:grpSp>
        <p:nvGrpSpPr>
          <p:cNvPr id="26" name="群組 25">
            <a:extLst>
              <a:ext uri="{FF2B5EF4-FFF2-40B4-BE49-F238E27FC236}">
                <a16:creationId xmlns:a16="http://schemas.microsoft.com/office/drawing/2014/main" id="{309772AA-E02E-36EF-EE42-EED1BC08E97F}"/>
              </a:ext>
            </a:extLst>
          </p:cNvPr>
          <p:cNvGrpSpPr/>
          <p:nvPr/>
        </p:nvGrpSpPr>
        <p:grpSpPr>
          <a:xfrm>
            <a:off x="5655389" y="4378025"/>
            <a:ext cx="684000" cy="684000"/>
            <a:chOff x="5770514" y="5219553"/>
            <a:chExt cx="684000" cy="684000"/>
          </a:xfrm>
        </p:grpSpPr>
        <p:sp>
          <p:nvSpPr>
            <p:cNvPr id="27" name="Oval 4">
              <a:extLst>
                <a:ext uri="{FF2B5EF4-FFF2-40B4-BE49-F238E27FC236}">
                  <a16:creationId xmlns:a16="http://schemas.microsoft.com/office/drawing/2014/main" id="{4A5F52EF-9623-ECA4-CC1D-17F80F26D08A}"/>
                </a:ext>
              </a:extLst>
            </p:cNvPr>
            <p:cNvSpPr>
              <a:spLocks noChangeAspect="1"/>
            </p:cNvSpPr>
            <p:nvPr/>
          </p:nvSpPr>
          <p:spPr>
            <a:xfrm>
              <a:off x="5770514" y="5219553"/>
              <a:ext cx="684000" cy="68400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28" name="TextBox 23">
              <a:extLst>
                <a:ext uri="{FF2B5EF4-FFF2-40B4-BE49-F238E27FC236}">
                  <a16:creationId xmlns:a16="http://schemas.microsoft.com/office/drawing/2014/main" id="{4A8E58BB-47D6-2CFC-E3C9-C3A0516DDC77}"/>
                </a:ext>
              </a:extLst>
            </p:cNvPr>
            <p:cNvSpPr txBox="1"/>
            <p:nvPr/>
          </p:nvSpPr>
          <p:spPr>
            <a:xfrm>
              <a:off x="5771833" y="5264099"/>
              <a:ext cx="677008" cy="584775"/>
            </a:xfrm>
            <a:prstGeom prst="rect">
              <a:avLst/>
            </a:prstGeom>
            <a:noFill/>
          </p:spPr>
          <p:txBody>
            <a:bodyPr wrap="square" lIns="108000" rIns="108000" rtlCol="0">
              <a:spAutoFit/>
            </a:bodyPr>
            <a:lstStyle/>
            <a:p>
              <a:pPr algn="ctr"/>
              <a:r>
                <a:rPr lang="en-US" altLang="ko-KR" sz="3200" b="1" dirty="0">
                  <a:solidFill>
                    <a:schemeClr val="accent1"/>
                  </a:solidFill>
                  <a:cs typeface="Arial" pitchFamily="34" charset="0"/>
                </a:rPr>
                <a:t>0</a:t>
              </a:r>
              <a:r>
                <a:rPr lang="en-US" altLang="zh-TW" sz="3200" b="1" dirty="0">
                  <a:solidFill>
                    <a:schemeClr val="accent1"/>
                  </a:solidFill>
                  <a:cs typeface="Arial" pitchFamily="34" charset="0"/>
                </a:rPr>
                <a:t>4</a:t>
              </a:r>
              <a:endParaRPr lang="ko-KR" altLang="en-US" sz="3200" b="1" dirty="0">
                <a:solidFill>
                  <a:schemeClr val="accent1"/>
                </a:solidFill>
                <a:cs typeface="Arial" pitchFamily="34" charset="0"/>
              </a:endParaRPr>
            </a:p>
          </p:txBody>
        </p:sp>
      </p:grpSp>
    </p:spTree>
    <p:extLst>
      <p:ext uri="{BB962C8B-B14F-4D97-AF65-F5344CB8AC3E}">
        <p14:creationId xmlns:p14="http://schemas.microsoft.com/office/powerpoint/2010/main" val="15003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049CE-C915-029E-FC94-2D6D263DD493}"/>
              </a:ext>
            </a:extLst>
          </p:cNvPr>
          <p:cNvSpPr>
            <a:spLocks noGrp="1"/>
          </p:cNvSpPr>
          <p:nvPr>
            <p:ph type="title"/>
          </p:nvPr>
        </p:nvSpPr>
        <p:spPr/>
        <p:txBody>
          <a:bodyPr/>
          <a:lstStyle/>
          <a:p>
            <a:r>
              <a:rPr lang="it-IT" altLang="zh-TW" dirty="0"/>
              <a:t>THANK YOU</a:t>
            </a:r>
            <a:endParaRPr lang="zh-TW" altLang="en-US" dirty="0"/>
          </a:p>
        </p:txBody>
      </p:sp>
      <p:sp>
        <p:nvSpPr>
          <p:cNvPr id="4" name="頁尾版面配置區 1">
            <a:extLst>
              <a:ext uri="{FF2B5EF4-FFF2-40B4-BE49-F238E27FC236}">
                <a16:creationId xmlns:a16="http://schemas.microsoft.com/office/drawing/2014/main" id="{2826E8DA-198E-4AD6-7D55-51183E0A5E1E}"/>
              </a:ext>
            </a:extLst>
          </p:cNvPr>
          <p:cNvSpPr txBox="1">
            <a:spLocks/>
          </p:cNvSpPr>
          <p:nvPr/>
        </p:nvSpPr>
        <p:spPr>
          <a:xfrm>
            <a:off x="847723" y="4057210"/>
            <a:ext cx="4184459"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2400" dirty="0">
                <a:solidFill>
                  <a:schemeClr val="bg1"/>
                </a:solidFill>
                <a:latin typeface="Arial" panose="020B0604020202020204" pitchFamily="34" charset="0"/>
                <a:cs typeface="Arial" panose="020B0604020202020204" pitchFamily="34" charset="0"/>
              </a:rPr>
              <a:t>劉任 </a:t>
            </a:r>
            <a:r>
              <a:rPr lang="en-US" altLang="zh-TW" sz="2400" dirty="0">
                <a:solidFill>
                  <a:schemeClr val="bg1"/>
                </a:solidFill>
                <a:latin typeface="Arial" panose="020B0604020202020204" pitchFamily="34" charset="0"/>
                <a:cs typeface="Arial" panose="020B0604020202020204" pitchFamily="34" charset="0"/>
              </a:rPr>
              <a:t>• J.Liu@crif.com</a:t>
            </a:r>
            <a:endParaRPr lang="it-IT"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75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8" name="圖片 7" descr="一張含有 天空, 人員, 光線, 手 的圖片&#10;&#10;自動產生的描述">
            <a:extLst>
              <a:ext uri="{FF2B5EF4-FFF2-40B4-BE49-F238E27FC236}">
                <a16:creationId xmlns:a16="http://schemas.microsoft.com/office/drawing/2014/main" id="{CC453A2A-CAD4-CE99-E9EB-EAE898C99D14}"/>
              </a:ext>
            </a:extLst>
          </p:cNvPr>
          <p:cNvPicPr>
            <a:picLocks noChangeAspect="1"/>
          </p:cNvPicPr>
          <p:nvPr/>
        </p:nvPicPr>
        <p:blipFill>
          <a:blip r:embed="rId3"/>
          <a:stretch>
            <a:fillRect/>
          </a:stretch>
        </p:blipFill>
        <p:spPr>
          <a:xfrm>
            <a:off x="5672626" y="1144"/>
            <a:ext cx="7294880" cy="6858000"/>
          </a:xfrm>
          <a:prstGeom prst="rect">
            <a:avLst/>
          </a:prstGeom>
        </p:spPr>
      </p:pic>
      <p:sp>
        <p:nvSpPr>
          <p:cNvPr id="464" name="Google Shape;464;p35"/>
          <p:cNvSpPr/>
          <p:nvPr/>
        </p:nvSpPr>
        <p:spPr>
          <a:xfrm>
            <a:off x="-12433" y="0"/>
            <a:ext cx="6410400" cy="6858000"/>
          </a:xfrm>
          <a:prstGeom prst="rect">
            <a:avLst/>
          </a:prstGeom>
          <a:gradFill>
            <a:gsLst>
              <a:gs pos="0">
                <a:srgbClr val="0070C0"/>
              </a:gs>
              <a:gs pos="100000">
                <a:srgbClr val="002060"/>
              </a:gs>
            </a:gsLst>
            <a:lin ang="2698631" scaled="0"/>
          </a:gra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2" name="文字版面配置區 2">
            <a:extLst>
              <a:ext uri="{FF2B5EF4-FFF2-40B4-BE49-F238E27FC236}">
                <a16:creationId xmlns:a16="http://schemas.microsoft.com/office/drawing/2014/main" id="{6D05E05A-4D3B-E5A5-8D1C-29E37BE1005D}"/>
              </a:ext>
            </a:extLst>
          </p:cNvPr>
          <p:cNvSpPr txBox="1">
            <a:spLocks/>
          </p:cNvSpPr>
          <p:nvPr/>
        </p:nvSpPr>
        <p:spPr>
          <a:xfrm>
            <a:off x="1520226" y="2947670"/>
            <a:ext cx="4462744" cy="10001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Clr>
                <a:schemeClr val="bg1"/>
              </a:buClr>
              <a:buNone/>
            </a:pPr>
            <a:r>
              <a:rPr lang="zh-TW" altLang="en-US" sz="4000" b="1" dirty="0">
                <a:solidFill>
                  <a:schemeClr val="bg1"/>
                </a:solidFill>
                <a:latin typeface="Verdana" pitchFamily="34" charset="0"/>
              </a:rPr>
              <a:t>全球</a:t>
            </a:r>
            <a:r>
              <a:rPr lang="en-US" altLang="zh-TW" sz="4000" dirty="0">
                <a:solidFill>
                  <a:schemeClr val="bg1"/>
                </a:solidFill>
                <a:latin typeface="Verdana" pitchFamily="34" charset="0"/>
              </a:rPr>
              <a:t>ESG</a:t>
            </a:r>
            <a:r>
              <a:rPr lang="zh-TW" altLang="en-US" sz="4000" b="1" dirty="0">
                <a:solidFill>
                  <a:schemeClr val="bg1"/>
                </a:solidFill>
                <a:latin typeface="Verdana" pitchFamily="34" charset="0"/>
              </a:rPr>
              <a:t>發展趨勢</a:t>
            </a:r>
          </a:p>
        </p:txBody>
      </p:sp>
      <p:sp>
        <p:nvSpPr>
          <p:cNvPr id="3" name="文字版面配置區 2">
            <a:extLst>
              <a:ext uri="{FF2B5EF4-FFF2-40B4-BE49-F238E27FC236}">
                <a16:creationId xmlns:a16="http://schemas.microsoft.com/office/drawing/2014/main" id="{16438B26-5DAC-2248-7EE2-30B1CCA0E496}"/>
              </a:ext>
            </a:extLst>
          </p:cNvPr>
          <p:cNvSpPr txBox="1">
            <a:spLocks/>
          </p:cNvSpPr>
          <p:nvPr/>
        </p:nvSpPr>
        <p:spPr>
          <a:xfrm>
            <a:off x="461623" y="2224968"/>
            <a:ext cx="1099258" cy="1508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kumimoji="1" lang="en-US" altLang="zh-TW" sz="11500" b="1" i="1" dirty="0">
                <a:solidFill>
                  <a:schemeClr val="bg1"/>
                </a:solidFill>
                <a:latin typeface="Arial" panose="020B0604020202020204" pitchFamily="34" charset="0"/>
                <a:ea typeface="微軟正黑體" panose="020B0604030504040204" pitchFamily="34" charset="-120"/>
                <a:cs typeface="Arial" panose="020B0604020202020204" pitchFamily="34" charset="0"/>
              </a:rPr>
              <a:t>1</a:t>
            </a:r>
            <a:endParaRPr kumimoji="1" lang="zh-TW" altLang="en-US" sz="8000" b="1" i="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橢圓 4">
            <a:extLst>
              <a:ext uri="{FF2B5EF4-FFF2-40B4-BE49-F238E27FC236}">
                <a16:creationId xmlns:a16="http://schemas.microsoft.com/office/drawing/2014/main" id="{E464E202-25CF-F4C8-2BEC-CF729053F169}"/>
              </a:ext>
            </a:extLst>
          </p:cNvPr>
          <p:cNvSpPr/>
          <p:nvPr/>
        </p:nvSpPr>
        <p:spPr>
          <a:xfrm>
            <a:off x="1295400" y="3524251"/>
            <a:ext cx="144000" cy="14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33285E82-19D7-9506-8D3F-067A089355C8}"/>
              </a:ext>
            </a:extLst>
          </p:cNvPr>
          <p:cNvPicPr>
            <a:picLocks noChangeAspect="1"/>
          </p:cNvPicPr>
          <p:nvPr/>
        </p:nvPicPr>
        <p:blipFill>
          <a:blip r:embed="rId4"/>
          <a:stretch>
            <a:fillRect/>
          </a:stretch>
        </p:blipFill>
        <p:spPr>
          <a:xfrm>
            <a:off x="372076" y="214504"/>
            <a:ext cx="782051" cy="356615"/>
          </a:xfrm>
          <a:prstGeom prst="rect">
            <a:avLst/>
          </a:prstGeom>
        </p:spPr>
      </p:pic>
      <p:sp>
        <p:nvSpPr>
          <p:cNvPr id="6" name="投影片編號版面配置區 3">
            <a:extLst>
              <a:ext uri="{FF2B5EF4-FFF2-40B4-BE49-F238E27FC236}">
                <a16:creationId xmlns:a16="http://schemas.microsoft.com/office/drawing/2014/main" id="{EDFE4863-650C-A85B-4F1C-89D395048A9E}"/>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3</a:t>
            </a:fld>
            <a:endParaRPr lang="it-IT" sz="1050" dirty="0">
              <a:solidFill>
                <a:schemeClr val="bg1"/>
              </a:solidFill>
            </a:endParaRPr>
          </a:p>
        </p:txBody>
      </p:sp>
    </p:spTree>
    <p:extLst>
      <p:ext uri="{BB962C8B-B14F-4D97-AF65-F5344CB8AC3E}">
        <p14:creationId xmlns:p14="http://schemas.microsoft.com/office/powerpoint/2010/main" val="258341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36C1AEDD-4A47-8552-2348-9CE08548F448}"/>
              </a:ext>
            </a:extLst>
          </p:cNvPr>
          <p:cNvSpPr/>
          <p:nvPr/>
        </p:nvSpPr>
        <p:spPr>
          <a:xfrm>
            <a:off x="853061" y="1008449"/>
            <a:ext cx="10459979" cy="534501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CasellaDiTesto 12">
            <a:extLst>
              <a:ext uri="{FF2B5EF4-FFF2-40B4-BE49-F238E27FC236}">
                <a16:creationId xmlns:a16="http://schemas.microsoft.com/office/drawing/2014/main" id="{48D3CED8-8245-E347-9BAE-A3F2B43751F6}"/>
              </a:ext>
            </a:extLst>
          </p:cNvPr>
          <p:cNvSpPr txBox="1"/>
          <p:nvPr/>
        </p:nvSpPr>
        <p:spPr>
          <a:xfrm>
            <a:off x="944750" y="6342813"/>
            <a:ext cx="2023311" cy="261610"/>
          </a:xfrm>
          <a:prstGeom prst="rect">
            <a:avLst/>
          </a:prstGeom>
          <a:noFill/>
        </p:spPr>
        <p:txBody>
          <a:bodyPr wrap="none" rtlCol="0">
            <a:spAutoFit/>
          </a:bodyPr>
          <a:lstStyle/>
          <a:p>
            <a:r>
              <a:rPr lang="zh-TW" altLang="en-US" sz="1100" i="1" dirty="0">
                <a:solidFill>
                  <a:schemeClr val="bg1"/>
                </a:solidFill>
                <a:latin typeface="Century Gothic" panose="020B0502020202020204" pitchFamily="34" charset="0"/>
              </a:rPr>
              <a:t>來源</a:t>
            </a:r>
            <a:r>
              <a:rPr lang="en-US" sz="1100" i="1" dirty="0">
                <a:solidFill>
                  <a:schemeClr val="bg1"/>
                </a:solidFill>
                <a:latin typeface="Century Gothic" panose="020B0502020202020204" pitchFamily="34" charset="0"/>
              </a:rPr>
              <a:t>: TRUCOST ESG Analysis</a:t>
            </a:r>
          </a:p>
        </p:txBody>
      </p:sp>
      <p:sp>
        <p:nvSpPr>
          <p:cNvPr id="2" name="CasellaDiTesto 1"/>
          <p:cNvSpPr txBox="1"/>
          <p:nvPr/>
        </p:nvSpPr>
        <p:spPr>
          <a:xfrm>
            <a:off x="267869" y="504537"/>
            <a:ext cx="7066301" cy="461665"/>
          </a:xfrm>
          <a:prstGeom prst="rect">
            <a:avLst/>
          </a:prstGeom>
          <a:no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供應鏈對特定產業產生重大環境影響範例</a:t>
            </a:r>
            <a:endParaRPr lang="en-US" sz="2400" b="1" dirty="0">
              <a:solidFill>
                <a:schemeClr val="bg1"/>
              </a:solidFill>
              <a:latin typeface="微軟正黑體" panose="020B0604030504040204" pitchFamily="34" charset="-120"/>
              <a:ea typeface="微軟正黑體" panose="020B0604030504040204" pitchFamily="34" charset="-120"/>
            </a:endParaRPr>
          </a:p>
        </p:txBody>
      </p:sp>
      <p:grpSp>
        <p:nvGrpSpPr>
          <p:cNvPr id="9" name="Gruppo 8"/>
          <p:cNvGrpSpPr/>
          <p:nvPr/>
        </p:nvGrpSpPr>
        <p:grpSpPr>
          <a:xfrm>
            <a:off x="1457681" y="1873362"/>
            <a:ext cx="8553368" cy="3185770"/>
            <a:chOff x="1610507" y="1791704"/>
            <a:chExt cx="8081930" cy="3010179"/>
          </a:xfrm>
        </p:grpSpPr>
        <p:cxnSp>
          <p:nvCxnSpPr>
            <p:cNvPr id="33" name="Connettore diritto 32"/>
            <p:cNvCxnSpPr/>
            <p:nvPr/>
          </p:nvCxnSpPr>
          <p:spPr>
            <a:xfrm>
              <a:off x="2456750" y="4237018"/>
              <a:ext cx="7235687" cy="0"/>
            </a:xfrm>
            <a:prstGeom prst="line">
              <a:avLst/>
            </a:prstGeom>
            <a:ln>
              <a:solidFill>
                <a:schemeClr val="accent5">
                  <a:lumMod val="90000"/>
                </a:schemeClr>
              </a:solidFill>
            </a:ln>
          </p:spPr>
          <p:style>
            <a:lnRef idx="2">
              <a:schemeClr val="accent1"/>
            </a:lnRef>
            <a:fillRef idx="0">
              <a:schemeClr val="accent1"/>
            </a:fillRef>
            <a:effectRef idx="1">
              <a:schemeClr val="accent1"/>
            </a:effectRef>
            <a:fontRef idx="minor">
              <a:schemeClr val="tx1"/>
            </a:fontRef>
          </p:style>
        </p:cxnSp>
        <p:cxnSp>
          <p:nvCxnSpPr>
            <p:cNvPr id="34" name="Connettore diritto 33"/>
            <p:cNvCxnSpPr/>
            <p:nvPr/>
          </p:nvCxnSpPr>
          <p:spPr>
            <a:xfrm>
              <a:off x="2456750" y="3665849"/>
              <a:ext cx="7235687" cy="0"/>
            </a:xfrm>
            <a:prstGeom prst="line">
              <a:avLst/>
            </a:prstGeom>
            <a:ln>
              <a:solidFill>
                <a:schemeClr val="accent5">
                  <a:lumMod val="90000"/>
                </a:schemeClr>
              </a:solidFill>
            </a:ln>
          </p:spPr>
          <p:style>
            <a:lnRef idx="2">
              <a:schemeClr val="accent1"/>
            </a:lnRef>
            <a:fillRef idx="0">
              <a:schemeClr val="accent1"/>
            </a:fillRef>
            <a:effectRef idx="1">
              <a:schemeClr val="accent1"/>
            </a:effectRef>
            <a:fontRef idx="minor">
              <a:schemeClr val="tx1"/>
            </a:fontRef>
          </p:style>
        </p:cxnSp>
        <p:cxnSp>
          <p:nvCxnSpPr>
            <p:cNvPr id="35" name="Connettore diritto 34"/>
            <p:cNvCxnSpPr/>
            <p:nvPr/>
          </p:nvCxnSpPr>
          <p:spPr>
            <a:xfrm>
              <a:off x="2456750" y="3113071"/>
              <a:ext cx="7235687" cy="0"/>
            </a:xfrm>
            <a:prstGeom prst="line">
              <a:avLst/>
            </a:prstGeom>
            <a:ln>
              <a:solidFill>
                <a:schemeClr val="accent5">
                  <a:lumMod val="90000"/>
                </a:schemeClr>
              </a:solidFill>
            </a:ln>
          </p:spPr>
          <p:style>
            <a:lnRef idx="2">
              <a:schemeClr val="accent1"/>
            </a:lnRef>
            <a:fillRef idx="0">
              <a:schemeClr val="accent1"/>
            </a:fillRef>
            <a:effectRef idx="1">
              <a:schemeClr val="accent1"/>
            </a:effectRef>
            <a:fontRef idx="minor">
              <a:schemeClr val="tx1"/>
            </a:fontRef>
          </p:style>
        </p:cxnSp>
        <p:cxnSp>
          <p:nvCxnSpPr>
            <p:cNvPr id="36" name="Connettore diritto 35"/>
            <p:cNvCxnSpPr/>
            <p:nvPr/>
          </p:nvCxnSpPr>
          <p:spPr>
            <a:xfrm>
              <a:off x="2456750" y="2520862"/>
              <a:ext cx="7235687" cy="0"/>
            </a:xfrm>
            <a:prstGeom prst="line">
              <a:avLst/>
            </a:prstGeom>
            <a:ln>
              <a:solidFill>
                <a:schemeClr val="accent5">
                  <a:lumMod val="90000"/>
                </a:schemeClr>
              </a:solidFill>
            </a:ln>
          </p:spPr>
          <p:style>
            <a:lnRef idx="2">
              <a:schemeClr val="accent1"/>
            </a:lnRef>
            <a:fillRef idx="0">
              <a:schemeClr val="accent1"/>
            </a:fillRef>
            <a:effectRef idx="1">
              <a:schemeClr val="accent1"/>
            </a:effectRef>
            <a:fontRef idx="minor">
              <a:schemeClr val="tx1"/>
            </a:fontRef>
          </p:style>
        </p:cxnSp>
        <p:cxnSp>
          <p:nvCxnSpPr>
            <p:cNvPr id="37" name="Connettore diritto 36"/>
            <p:cNvCxnSpPr/>
            <p:nvPr/>
          </p:nvCxnSpPr>
          <p:spPr>
            <a:xfrm>
              <a:off x="2456750" y="1962944"/>
              <a:ext cx="7235687" cy="0"/>
            </a:xfrm>
            <a:prstGeom prst="line">
              <a:avLst/>
            </a:prstGeom>
            <a:ln>
              <a:solidFill>
                <a:schemeClr val="accent5">
                  <a:lumMod val="90000"/>
                </a:schemeClr>
              </a:solidFill>
            </a:ln>
          </p:spPr>
          <p:style>
            <a:lnRef idx="2">
              <a:schemeClr val="accent1"/>
            </a:lnRef>
            <a:fillRef idx="0">
              <a:schemeClr val="accent1"/>
            </a:fillRef>
            <a:effectRef idx="1">
              <a:schemeClr val="accent1"/>
            </a:effectRef>
            <a:fontRef idx="minor">
              <a:schemeClr val="tx1"/>
            </a:fontRef>
          </p:style>
        </p:cxnSp>
        <p:sp>
          <p:nvSpPr>
            <p:cNvPr id="38" name="Rettangolo 37"/>
            <p:cNvSpPr/>
            <p:nvPr/>
          </p:nvSpPr>
          <p:spPr>
            <a:xfrm>
              <a:off x="2880104" y="4522040"/>
              <a:ext cx="696429" cy="279843"/>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Rettangolo 38"/>
            <p:cNvSpPr/>
            <p:nvPr/>
          </p:nvSpPr>
          <p:spPr>
            <a:xfrm>
              <a:off x="2880104" y="1968998"/>
              <a:ext cx="696433" cy="255757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Rettangolo 39"/>
            <p:cNvSpPr/>
            <p:nvPr/>
          </p:nvSpPr>
          <p:spPr>
            <a:xfrm>
              <a:off x="4000067" y="3561372"/>
              <a:ext cx="696429" cy="1240511"/>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1" name="Rettangolo 40"/>
            <p:cNvSpPr/>
            <p:nvPr/>
          </p:nvSpPr>
          <p:spPr>
            <a:xfrm>
              <a:off x="4000067" y="1968998"/>
              <a:ext cx="696429" cy="94378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Rettangolo 41"/>
            <p:cNvSpPr/>
            <p:nvPr/>
          </p:nvSpPr>
          <p:spPr>
            <a:xfrm>
              <a:off x="5082648" y="1965454"/>
              <a:ext cx="707233" cy="76739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Rettangolo 42"/>
            <p:cNvSpPr/>
            <p:nvPr/>
          </p:nvSpPr>
          <p:spPr>
            <a:xfrm>
              <a:off x="5082644" y="2824452"/>
              <a:ext cx="707237" cy="1977431"/>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Rettangolo 43"/>
            <p:cNvSpPr/>
            <p:nvPr/>
          </p:nvSpPr>
          <p:spPr>
            <a:xfrm>
              <a:off x="6190267" y="2361355"/>
              <a:ext cx="716193" cy="2440528"/>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Rettangolo 44"/>
            <p:cNvSpPr/>
            <p:nvPr/>
          </p:nvSpPr>
          <p:spPr>
            <a:xfrm>
              <a:off x="6195198" y="1967813"/>
              <a:ext cx="714646" cy="292844"/>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Rettangolo 45"/>
            <p:cNvSpPr/>
            <p:nvPr/>
          </p:nvSpPr>
          <p:spPr>
            <a:xfrm>
              <a:off x="7295995" y="1965453"/>
              <a:ext cx="733809" cy="188877"/>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p:cNvSpPr/>
            <p:nvPr/>
          </p:nvSpPr>
          <p:spPr>
            <a:xfrm>
              <a:off x="8415955" y="1962944"/>
              <a:ext cx="669851" cy="80125"/>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Rettangolo 47"/>
            <p:cNvSpPr/>
            <p:nvPr/>
          </p:nvSpPr>
          <p:spPr>
            <a:xfrm>
              <a:off x="7305577" y="2203949"/>
              <a:ext cx="717139" cy="2590845"/>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Rettangolo 48"/>
            <p:cNvSpPr/>
            <p:nvPr/>
          </p:nvSpPr>
          <p:spPr>
            <a:xfrm>
              <a:off x="8415955" y="2043069"/>
              <a:ext cx="669851" cy="2758813"/>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Rettangolo 49"/>
            <p:cNvSpPr/>
            <p:nvPr/>
          </p:nvSpPr>
          <p:spPr>
            <a:xfrm>
              <a:off x="4000067" y="2912787"/>
              <a:ext cx="696429" cy="648585"/>
            </a:xfrm>
            <a:prstGeom prst="rect">
              <a:avLst/>
            </a:prstGeom>
            <a:pattFill prst="dkUpDiag">
              <a:fgClr>
                <a:srgbClr val="20898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Rettangolo 50"/>
            <p:cNvSpPr/>
            <p:nvPr/>
          </p:nvSpPr>
          <p:spPr>
            <a:xfrm>
              <a:off x="5084061" y="2730430"/>
              <a:ext cx="705820" cy="110729"/>
            </a:xfrm>
            <a:prstGeom prst="rect">
              <a:avLst/>
            </a:prstGeom>
            <a:pattFill prst="dkUpDiag">
              <a:fgClr>
                <a:srgbClr val="20898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Rettangolo 51"/>
            <p:cNvSpPr/>
            <p:nvPr/>
          </p:nvSpPr>
          <p:spPr>
            <a:xfrm>
              <a:off x="6198902" y="2260657"/>
              <a:ext cx="707558" cy="116298"/>
            </a:xfrm>
            <a:prstGeom prst="rect">
              <a:avLst/>
            </a:prstGeom>
            <a:pattFill prst="dkUpDiag">
              <a:fgClr>
                <a:srgbClr val="20898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7" name="Rettangolo 56"/>
            <p:cNvSpPr/>
            <p:nvPr/>
          </p:nvSpPr>
          <p:spPr>
            <a:xfrm>
              <a:off x="7309281" y="2156965"/>
              <a:ext cx="717139" cy="45719"/>
            </a:xfrm>
            <a:prstGeom prst="rect">
              <a:avLst/>
            </a:prstGeom>
            <a:pattFill prst="dkUpDiag">
              <a:fgClr>
                <a:srgbClr val="20898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1610507" y="1791704"/>
              <a:ext cx="1382878" cy="338554"/>
            </a:xfrm>
            <a:prstGeom prst="rect">
              <a:avLst/>
            </a:prstGeom>
            <a:noFill/>
          </p:spPr>
          <p:txBody>
            <a:bodyPr wrap="square" rtlCol="0">
              <a:spAutoFit/>
            </a:bodyPr>
            <a:lstStyle/>
            <a:p>
              <a:r>
                <a:rPr lang="en-US" sz="1600" b="1" dirty="0">
                  <a:latin typeface="Century Gothic" panose="020B0502020202020204" pitchFamily="34" charset="0"/>
                </a:rPr>
                <a:t>100%</a:t>
              </a:r>
            </a:p>
          </p:txBody>
        </p:sp>
        <p:sp>
          <p:nvSpPr>
            <p:cNvPr id="59" name="CasellaDiTesto 58"/>
            <p:cNvSpPr txBox="1"/>
            <p:nvPr/>
          </p:nvSpPr>
          <p:spPr>
            <a:xfrm>
              <a:off x="1610507" y="2349149"/>
              <a:ext cx="1382878" cy="338554"/>
            </a:xfrm>
            <a:prstGeom prst="rect">
              <a:avLst/>
            </a:prstGeom>
            <a:noFill/>
          </p:spPr>
          <p:txBody>
            <a:bodyPr wrap="square" rtlCol="0">
              <a:spAutoFit/>
            </a:bodyPr>
            <a:lstStyle/>
            <a:p>
              <a:r>
                <a:rPr lang="en-US" sz="1600" b="1">
                  <a:latin typeface="Century Gothic" panose="020B0502020202020204" pitchFamily="34" charset="0"/>
                </a:rPr>
                <a:t>80%</a:t>
              </a:r>
            </a:p>
          </p:txBody>
        </p:sp>
        <p:sp>
          <p:nvSpPr>
            <p:cNvPr id="60" name="CasellaDiTesto 59"/>
            <p:cNvSpPr txBox="1"/>
            <p:nvPr/>
          </p:nvSpPr>
          <p:spPr>
            <a:xfrm>
              <a:off x="1610507" y="2948114"/>
              <a:ext cx="1382878" cy="338554"/>
            </a:xfrm>
            <a:prstGeom prst="rect">
              <a:avLst/>
            </a:prstGeom>
            <a:noFill/>
          </p:spPr>
          <p:txBody>
            <a:bodyPr wrap="square" rtlCol="0">
              <a:spAutoFit/>
            </a:bodyPr>
            <a:lstStyle/>
            <a:p>
              <a:r>
                <a:rPr lang="en-US" sz="1600" b="1">
                  <a:latin typeface="Century Gothic" panose="020B0502020202020204" pitchFamily="34" charset="0"/>
                </a:rPr>
                <a:t>60%</a:t>
              </a:r>
            </a:p>
          </p:txBody>
        </p:sp>
        <p:sp>
          <p:nvSpPr>
            <p:cNvPr id="61" name="CasellaDiTesto 60"/>
            <p:cNvSpPr txBox="1"/>
            <p:nvPr/>
          </p:nvSpPr>
          <p:spPr>
            <a:xfrm>
              <a:off x="1610507" y="3497466"/>
              <a:ext cx="1382878" cy="338554"/>
            </a:xfrm>
            <a:prstGeom prst="rect">
              <a:avLst/>
            </a:prstGeom>
            <a:noFill/>
          </p:spPr>
          <p:txBody>
            <a:bodyPr wrap="square" rtlCol="0">
              <a:spAutoFit/>
            </a:bodyPr>
            <a:lstStyle/>
            <a:p>
              <a:r>
                <a:rPr lang="en-US" sz="1600" b="1">
                  <a:latin typeface="Century Gothic" panose="020B0502020202020204" pitchFamily="34" charset="0"/>
                </a:rPr>
                <a:t>40%</a:t>
              </a:r>
            </a:p>
          </p:txBody>
        </p:sp>
        <p:sp>
          <p:nvSpPr>
            <p:cNvPr id="62" name="CasellaDiTesto 61"/>
            <p:cNvSpPr txBox="1"/>
            <p:nvPr/>
          </p:nvSpPr>
          <p:spPr>
            <a:xfrm>
              <a:off x="1610507" y="4064083"/>
              <a:ext cx="1382878" cy="338554"/>
            </a:xfrm>
            <a:prstGeom prst="rect">
              <a:avLst/>
            </a:prstGeom>
            <a:noFill/>
          </p:spPr>
          <p:txBody>
            <a:bodyPr wrap="square" rtlCol="0">
              <a:spAutoFit/>
            </a:bodyPr>
            <a:lstStyle/>
            <a:p>
              <a:r>
                <a:rPr lang="en-US" sz="1600" b="1">
                  <a:latin typeface="Century Gothic" panose="020B0502020202020204" pitchFamily="34" charset="0"/>
                </a:rPr>
                <a:t>20%</a:t>
              </a:r>
            </a:p>
          </p:txBody>
        </p:sp>
        <p:sp>
          <p:nvSpPr>
            <p:cNvPr id="8" name="CasellaDiTesto 7"/>
            <p:cNvSpPr txBox="1"/>
            <p:nvPr/>
          </p:nvSpPr>
          <p:spPr>
            <a:xfrm>
              <a:off x="3040935" y="4508926"/>
              <a:ext cx="728672"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7%</a:t>
              </a:r>
            </a:p>
          </p:txBody>
        </p:sp>
        <p:sp>
          <p:nvSpPr>
            <p:cNvPr id="63" name="CasellaDiTesto 62"/>
            <p:cNvSpPr txBox="1"/>
            <p:nvPr/>
          </p:nvSpPr>
          <p:spPr>
            <a:xfrm>
              <a:off x="2986021" y="3263959"/>
              <a:ext cx="728672"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93%</a:t>
              </a:r>
            </a:p>
          </p:txBody>
        </p:sp>
        <p:sp>
          <p:nvSpPr>
            <p:cNvPr id="64" name="CasellaDiTesto 63"/>
            <p:cNvSpPr txBox="1"/>
            <p:nvPr/>
          </p:nvSpPr>
          <p:spPr>
            <a:xfrm>
              <a:off x="3999891" y="2384656"/>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36-56%</a:t>
              </a:r>
            </a:p>
          </p:txBody>
        </p:sp>
        <p:sp>
          <p:nvSpPr>
            <p:cNvPr id="65" name="CasellaDiTesto 64"/>
            <p:cNvSpPr txBox="1"/>
            <p:nvPr/>
          </p:nvSpPr>
          <p:spPr>
            <a:xfrm>
              <a:off x="4003931" y="4085356"/>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44-64%</a:t>
              </a:r>
            </a:p>
          </p:txBody>
        </p:sp>
        <p:sp>
          <p:nvSpPr>
            <p:cNvPr id="66" name="CasellaDiTesto 65"/>
            <p:cNvSpPr txBox="1"/>
            <p:nvPr/>
          </p:nvSpPr>
          <p:spPr>
            <a:xfrm>
              <a:off x="5063977" y="2384656"/>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28-30%</a:t>
              </a:r>
            </a:p>
          </p:txBody>
        </p:sp>
        <p:sp>
          <p:nvSpPr>
            <p:cNvPr id="67" name="CasellaDiTesto 66"/>
            <p:cNvSpPr txBox="1"/>
            <p:nvPr/>
          </p:nvSpPr>
          <p:spPr>
            <a:xfrm>
              <a:off x="5082644" y="3693637"/>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70-72%</a:t>
              </a:r>
            </a:p>
          </p:txBody>
        </p:sp>
        <p:sp>
          <p:nvSpPr>
            <p:cNvPr id="68" name="CasellaDiTesto 67"/>
            <p:cNvSpPr txBox="1"/>
            <p:nvPr/>
          </p:nvSpPr>
          <p:spPr>
            <a:xfrm>
              <a:off x="6229619" y="1981452"/>
              <a:ext cx="1119962" cy="261732"/>
            </a:xfrm>
            <a:prstGeom prst="rect">
              <a:avLst/>
            </a:prstGeom>
            <a:noFill/>
          </p:spPr>
          <p:txBody>
            <a:bodyPr wrap="square" rtlCol="0">
              <a:spAutoFit/>
            </a:bodyPr>
            <a:lstStyle/>
            <a:p>
              <a:r>
                <a:rPr lang="en-US" sz="1200" b="1">
                  <a:solidFill>
                    <a:schemeClr val="bg1"/>
                  </a:solidFill>
                  <a:latin typeface="Century Gothic" panose="020B0502020202020204" pitchFamily="34" charset="0"/>
                </a:rPr>
                <a:t>10-14%</a:t>
              </a:r>
            </a:p>
          </p:txBody>
        </p:sp>
        <p:sp>
          <p:nvSpPr>
            <p:cNvPr id="69" name="CasellaDiTesto 68"/>
            <p:cNvSpPr txBox="1"/>
            <p:nvPr/>
          </p:nvSpPr>
          <p:spPr>
            <a:xfrm>
              <a:off x="6229619" y="3160268"/>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89-90%</a:t>
              </a:r>
            </a:p>
          </p:txBody>
        </p:sp>
        <p:sp>
          <p:nvSpPr>
            <p:cNvPr id="70" name="CasellaDiTesto 69"/>
            <p:cNvSpPr txBox="1"/>
            <p:nvPr/>
          </p:nvSpPr>
          <p:spPr>
            <a:xfrm>
              <a:off x="7378948" y="1929464"/>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4-5%</a:t>
              </a:r>
            </a:p>
          </p:txBody>
        </p:sp>
        <p:sp>
          <p:nvSpPr>
            <p:cNvPr id="71" name="CasellaDiTesto 70"/>
            <p:cNvSpPr txBox="1"/>
            <p:nvPr/>
          </p:nvSpPr>
          <p:spPr>
            <a:xfrm>
              <a:off x="7323965" y="2986960"/>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95-96%</a:t>
              </a:r>
            </a:p>
          </p:txBody>
        </p:sp>
        <p:sp>
          <p:nvSpPr>
            <p:cNvPr id="72" name="CasellaDiTesto 71"/>
            <p:cNvSpPr txBox="1"/>
            <p:nvPr/>
          </p:nvSpPr>
          <p:spPr>
            <a:xfrm>
              <a:off x="8525923" y="1891491"/>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2%</a:t>
              </a:r>
            </a:p>
          </p:txBody>
        </p:sp>
        <p:sp>
          <p:nvSpPr>
            <p:cNvPr id="73" name="CasellaDiTesto 72"/>
            <p:cNvSpPr txBox="1"/>
            <p:nvPr/>
          </p:nvSpPr>
          <p:spPr>
            <a:xfrm>
              <a:off x="8486235" y="2664771"/>
              <a:ext cx="1146975" cy="276999"/>
            </a:xfrm>
            <a:prstGeom prst="rect">
              <a:avLst/>
            </a:prstGeom>
            <a:noFill/>
          </p:spPr>
          <p:txBody>
            <a:bodyPr wrap="square" rtlCol="0">
              <a:spAutoFit/>
            </a:bodyPr>
            <a:lstStyle/>
            <a:p>
              <a:r>
                <a:rPr lang="en-US" sz="1200" b="1">
                  <a:solidFill>
                    <a:schemeClr val="bg1"/>
                  </a:solidFill>
                  <a:latin typeface="Century Gothic" panose="020B0502020202020204" pitchFamily="34" charset="0"/>
                </a:rPr>
                <a:t>98%</a:t>
              </a:r>
            </a:p>
          </p:txBody>
        </p:sp>
      </p:grpSp>
      <p:pic>
        <p:nvPicPr>
          <p:cNvPr id="10" name="Segnaposto contenuto 9">
            <a:extLst>
              <a:ext uri="{FF2B5EF4-FFF2-40B4-BE49-F238E27FC236}">
                <a16:creationId xmlns:a16="http://schemas.microsoft.com/office/drawing/2014/main" id="{43A58F1F-061C-6E47-BED1-7CE5EE200D86}"/>
              </a:ext>
            </a:extLst>
          </p:cNvPr>
          <p:cNvPicPr>
            <a:picLocks noGrp="1" noChangeAspect="1"/>
          </p:cNvPicPr>
          <p:nvPr>
            <p:ph idx="4294967295"/>
          </p:nvPr>
        </p:nvPicPr>
        <p:blipFill rotWithShape="1">
          <a:blip r:embed="rId3">
            <a:extLst>
              <a:ext uri="{BEBA8EAE-BF5A-486C-A8C5-ECC9F3942E4B}">
                <a14:imgProps xmlns:a14="http://schemas.microsoft.com/office/drawing/2010/main">
                  <a14:imgLayer r:embed="rId4">
                    <a14:imgEffect>
                      <a14:backgroundRemoval t="56364" b="95455" l="2023" r="97472">
                        <a14:foregroundMark x1="59292" y1="60909" x2="59292" y2="60909"/>
                        <a14:backgroundMark x1="13780" y1="61364" x2="13780" y2="61364"/>
                        <a14:backgroundMark x1="77370" y1="65227" x2="77370" y2="65227"/>
                        <a14:backgroundMark x1="91783" y1="64773" x2="91783" y2="64773"/>
                        <a14:backgroundMark x1="10240" y1="59091" x2="10240" y2="59091"/>
                        <a14:backgroundMark x1="23767" y1="60455" x2="23767" y2="60455"/>
                        <a14:backgroundMark x1="38053" y1="62273" x2="38053" y2="62273"/>
                        <a14:backgroundMark x1="49810" y1="60000" x2="49810" y2="60000"/>
                        <a14:backgroundMark x1="65234" y1="58182" x2="65234" y2="58182"/>
                        <a14:backgroundMark x1="93426" y1="65227" x2="93426" y2="65227"/>
                        <a14:backgroundMark x1="11504" y1="65227" x2="11504" y2="65227"/>
                      </a14:backgroundRemoval>
                    </a14:imgEffect>
                  </a14:imgLayer>
                </a14:imgProps>
              </a:ext>
              <a:ext uri="{28A0092B-C50C-407E-A947-70E740481C1C}">
                <a14:useLocalDpi xmlns:a14="http://schemas.microsoft.com/office/drawing/2010/main" val="0"/>
              </a:ext>
            </a:extLst>
          </a:blip>
          <a:srcRect t="55136"/>
          <a:stretch/>
        </p:blipFill>
        <p:spPr>
          <a:xfrm>
            <a:off x="1956405" y="4531199"/>
            <a:ext cx="8964612" cy="2236788"/>
          </a:xfrm>
          <a:prstGeom prst="rect">
            <a:avLst/>
          </a:prstGeom>
        </p:spPr>
      </p:pic>
      <p:grpSp>
        <p:nvGrpSpPr>
          <p:cNvPr id="3" name="群組 2">
            <a:extLst>
              <a:ext uri="{FF2B5EF4-FFF2-40B4-BE49-F238E27FC236}">
                <a16:creationId xmlns:a16="http://schemas.microsoft.com/office/drawing/2014/main" id="{DFF7A371-46C6-49E1-B76D-B2626F58C7B8}"/>
              </a:ext>
            </a:extLst>
          </p:cNvPr>
          <p:cNvGrpSpPr/>
          <p:nvPr/>
        </p:nvGrpSpPr>
        <p:grpSpPr>
          <a:xfrm>
            <a:off x="10042955" y="1212199"/>
            <a:ext cx="1463266" cy="679292"/>
            <a:chOff x="10516130" y="5197906"/>
            <a:chExt cx="1463266" cy="679292"/>
          </a:xfrm>
        </p:grpSpPr>
        <p:sp>
          <p:nvSpPr>
            <p:cNvPr id="75" name="Rettangolo 74"/>
            <p:cNvSpPr/>
            <p:nvPr/>
          </p:nvSpPr>
          <p:spPr>
            <a:xfrm>
              <a:off x="10518973" y="5219551"/>
              <a:ext cx="269171" cy="26161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微軟正黑體" panose="020B0604030504040204" pitchFamily="34" charset="-120"/>
                <a:ea typeface="微軟正黑體" panose="020B0604030504040204" pitchFamily="34" charset="-120"/>
              </a:endParaRPr>
            </a:p>
          </p:txBody>
        </p:sp>
        <p:sp>
          <p:nvSpPr>
            <p:cNvPr id="76" name="CasellaDiTesto 75"/>
            <p:cNvSpPr txBox="1"/>
            <p:nvPr/>
          </p:nvSpPr>
          <p:spPr>
            <a:xfrm>
              <a:off x="10797087" y="5197906"/>
              <a:ext cx="1182309"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直接影響</a:t>
              </a:r>
              <a:endParaRPr lang="en-US" sz="1400" dirty="0">
                <a:latin typeface="微軟正黑體" panose="020B0604030504040204" pitchFamily="34" charset="-120"/>
                <a:ea typeface="微軟正黑體" panose="020B0604030504040204" pitchFamily="34" charset="-120"/>
              </a:endParaRPr>
            </a:p>
          </p:txBody>
        </p:sp>
        <p:sp>
          <p:nvSpPr>
            <p:cNvPr id="77" name="Rettangolo 76"/>
            <p:cNvSpPr/>
            <p:nvPr/>
          </p:nvSpPr>
          <p:spPr>
            <a:xfrm>
              <a:off x="10516130" y="5591066"/>
              <a:ext cx="269171" cy="261610"/>
            </a:xfrm>
            <a:prstGeom prst="rect">
              <a:avLst/>
            </a:prstGeom>
            <a:solidFill>
              <a:srgbClr val="2089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微軟正黑體" panose="020B0604030504040204" pitchFamily="34" charset="-120"/>
                <a:ea typeface="微軟正黑體" panose="020B0604030504040204" pitchFamily="34" charset="-120"/>
              </a:endParaRPr>
            </a:p>
          </p:txBody>
        </p:sp>
        <p:sp>
          <p:nvSpPr>
            <p:cNvPr id="78" name="CasellaDiTesto 77"/>
            <p:cNvSpPr txBox="1"/>
            <p:nvPr/>
          </p:nvSpPr>
          <p:spPr>
            <a:xfrm>
              <a:off x="10794244" y="5569421"/>
              <a:ext cx="1182309"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供應鏈</a:t>
              </a:r>
              <a:endParaRPr lang="en-US" sz="1400" dirty="0">
                <a:latin typeface="微軟正黑體" panose="020B0604030504040204" pitchFamily="34" charset="-120"/>
                <a:ea typeface="微軟正黑體" panose="020B0604030504040204" pitchFamily="34" charset="-120"/>
              </a:endParaRPr>
            </a:p>
          </p:txBody>
        </p:sp>
      </p:grpSp>
      <p:sp>
        <p:nvSpPr>
          <p:cNvPr id="79" name="Segnaposto numero diapositiva 5">
            <a:extLst>
              <a:ext uri="{FF2B5EF4-FFF2-40B4-BE49-F238E27FC236}">
                <a16:creationId xmlns:a16="http://schemas.microsoft.com/office/drawing/2014/main" id="{D480920C-94BA-420C-B513-B2945C50EE1C}"/>
              </a:ext>
            </a:extLst>
          </p:cNvPr>
          <p:cNvSpPr txBox="1">
            <a:spLocks/>
          </p:cNvSpPr>
          <p:nvPr/>
        </p:nvSpPr>
        <p:spPr>
          <a:xfrm>
            <a:off x="276908" y="6413815"/>
            <a:ext cx="579376" cy="488223"/>
          </a:xfrm>
          <a:prstGeom prst="rect">
            <a:avLst/>
          </a:prstGeom>
        </p:spPr>
        <p:txBody>
          <a:bodyPr/>
          <a:lstStyle>
            <a:defPPr>
              <a:defRPr lang="it-IT"/>
            </a:defPPr>
            <a:lvl1pPr marL="0" algn="ctr" defTabSz="914400" rtl="0" eaLnBrk="1" latinLnBrk="0" hangingPunct="1">
              <a:defRPr sz="900" kern="1200">
                <a:solidFill>
                  <a:schemeClr val="bg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C35900-AB54-B548-BC7B-89E2AACD9446}" type="slidenum">
              <a:rPr lang="it-IT" smtClean="0"/>
              <a:pPr/>
              <a:t>4</a:t>
            </a:fld>
            <a:endParaRPr lang="it-IT"/>
          </a:p>
        </p:txBody>
      </p:sp>
      <p:sp>
        <p:nvSpPr>
          <p:cNvPr id="27" name="CasellaDiTesto 26"/>
          <p:cNvSpPr txBox="1"/>
          <p:nvPr/>
        </p:nvSpPr>
        <p:spPr>
          <a:xfrm>
            <a:off x="2781292" y="5397687"/>
            <a:ext cx="913398" cy="430887"/>
          </a:xfrm>
          <a:prstGeom prst="rect">
            <a:avLst/>
          </a:prstGeom>
          <a:noFill/>
        </p:spPr>
        <p:txBody>
          <a:bodyPr wrap="square" rtlCol="0">
            <a:spAutoFit/>
          </a:bodyPr>
          <a:lstStyle/>
          <a:p>
            <a:pPr algn="ctr"/>
            <a:r>
              <a:rPr lang="zh-TW" altLang="en-US" sz="1100" dirty="0">
                <a:solidFill>
                  <a:srgbClr val="002060"/>
                </a:solidFill>
                <a:latin typeface="微軟正黑體" panose="020B0604030504040204" pitchFamily="34" charset="-120"/>
                <a:ea typeface="微軟正黑體" panose="020B0604030504040204" pitchFamily="34" charset="-120"/>
              </a:rPr>
              <a:t>電機設備及其零件</a:t>
            </a:r>
            <a:endParaRPr lang="en-US" sz="1100" dirty="0">
              <a:solidFill>
                <a:srgbClr val="002060"/>
              </a:solidFill>
              <a:latin typeface="微軟正黑體" panose="020B0604030504040204" pitchFamily="34" charset="-120"/>
              <a:ea typeface="微軟正黑體" panose="020B0604030504040204" pitchFamily="34" charset="-120"/>
            </a:endParaRPr>
          </a:p>
        </p:txBody>
      </p:sp>
      <p:sp>
        <p:nvSpPr>
          <p:cNvPr id="28" name="CasellaDiTesto 27"/>
          <p:cNvSpPr txBox="1"/>
          <p:nvPr/>
        </p:nvSpPr>
        <p:spPr>
          <a:xfrm>
            <a:off x="3992968" y="5397687"/>
            <a:ext cx="1141218" cy="769441"/>
          </a:xfrm>
          <a:prstGeom prst="rect">
            <a:avLst/>
          </a:prstGeom>
          <a:noFill/>
        </p:spPr>
        <p:txBody>
          <a:bodyPr wrap="square" rtlCol="0">
            <a:spAutoFit/>
          </a:bodyPr>
          <a:lstStyle/>
          <a:p>
            <a:r>
              <a:rPr lang="zh-TW" altLang="en-US" sz="1100" dirty="0">
                <a:solidFill>
                  <a:srgbClr val="002060"/>
                </a:solidFill>
                <a:latin typeface="微軟正黑體" panose="020B0604030504040204" pitchFamily="34" charset="-120"/>
                <a:ea typeface="微軟正黑體" panose="020B0604030504040204" pitchFamily="34" charset="-120"/>
              </a:rPr>
              <a:t>油氣、</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化工、</a:t>
            </a:r>
            <a:endParaRPr lang="en-US" altLang="zh-TW" sz="1100" dirty="0">
              <a:solidFill>
                <a:srgbClr val="002060"/>
              </a:solidFill>
              <a:latin typeface="微軟正黑體" panose="020B0604030504040204" pitchFamily="34" charset="-120"/>
              <a:ea typeface="微軟正黑體" panose="020B0604030504040204" pitchFamily="34" charset="-120"/>
            </a:endParaRPr>
          </a:p>
          <a:p>
            <a:r>
              <a:rPr lang="zh-TW" altLang="en-US" sz="1100" dirty="0">
                <a:solidFill>
                  <a:srgbClr val="002060"/>
                </a:solidFill>
                <a:latin typeface="微軟正黑體" panose="020B0604030504040204" pitchFamily="34" charset="-120"/>
                <a:ea typeface="微軟正黑體" panose="020B0604030504040204" pitchFamily="34" charset="-120"/>
              </a:rPr>
              <a:t>旅遊休閒、</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基礎資源</a:t>
            </a:r>
            <a:endParaRPr lang="en-US" sz="1100" dirty="0">
              <a:solidFill>
                <a:srgbClr val="002060"/>
              </a:solidFill>
              <a:latin typeface="微軟正黑體" panose="020B0604030504040204" pitchFamily="34" charset="-120"/>
              <a:ea typeface="微軟正黑體" panose="020B0604030504040204" pitchFamily="34" charset="-120"/>
            </a:endParaRPr>
          </a:p>
        </p:txBody>
      </p:sp>
      <p:sp>
        <p:nvSpPr>
          <p:cNvPr id="29" name="CasellaDiTesto 28"/>
          <p:cNvSpPr txBox="1"/>
          <p:nvPr/>
        </p:nvSpPr>
        <p:spPr>
          <a:xfrm>
            <a:off x="5039538" y="5397687"/>
            <a:ext cx="1176994" cy="600164"/>
          </a:xfrm>
          <a:prstGeom prst="rect">
            <a:avLst/>
          </a:prstGeom>
          <a:noFill/>
        </p:spPr>
        <p:txBody>
          <a:bodyPr wrap="square" rtlCol="0">
            <a:spAutoFit/>
          </a:bodyPr>
          <a:lstStyle/>
          <a:p>
            <a:r>
              <a:rPr lang="zh-TW" altLang="en-US" sz="1100" dirty="0">
                <a:solidFill>
                  <a:srgbClr val="002060"/>
                </a:solidFill>
                <a:latin typeface="微軟正黑體" panose="020B0604030504040204" pitchFamily="34" charset="-120"/>
                <a:ea typeface="微軟正黑體" panose="020B0604030504040204" pitchFamily="34" charset="-120"/>
              </a:rPr>
              <a:t>建築和材料、</a:t>
            </a:r>
            <a:endParaRPr lang="en-US" altLang="zh-TW" sz="1100" dirty="0">
              <a:solidFill>
                <a:srgbClr val="002060"/>
              </a:solidFill>
              <a:latin typeface="微軟正黑體" panose="020B0604030504040204" pitchFamily="34" charset="-120"/>
              <a:ea typeface="微軟正黑體" panose="020B0604030504040204" pitchFamily="34" charset="-120"/>
            </a:endParaRPr>
          </a:p>
          <a:p>
            <a:r>
              <a:rPr lang="zh-TW" altLang="en-US" sz="1100" dirty="0">
                <a:solidFill>
                  <a:srgbClr val="002060"/>
                </a:solidFill>
                <a:latin typeface="微軟正黑體" panose="020B0604030504040204" pitchFamily="34" charset="-120"/>
                <a:ea typeface="微軟正黑體" panose="020B0604030504040204" pitchFamily="34" charset="-120"/>
              </a:rPr>
              <a:t>保險、</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工業產品和服務</a:t>
            </a:r>
            <a:endParaRPr lang="en-US" sz="1100" dirty="0">
              <a:solidFill>
                <a:srgbClr val="002060"/>
              </a:solidFill>
              <a:latin typeface="微軟正黑體" panose="020B0604030504040204" pitchFamily="34" charset="-120"/>
              <a:ea typeface="微軟正黑體" panose="020B0604030504040204" pitchFamily="34" charset="-120"/>
            </a:endParaRPr>
          </a:p>
        </p:txBody>
      </p:sp>
      <p:sp>
        <p:nvSpPr>
          <p:cNvPr id="30" name="CasellaDiTesto 29"/>
          <p:cNvSpPr txBox="1"/>
          <p:nvPr/>
        </p:nvSpPr>
        <p:spPr>
          <a:xfrm>
            <a:off x="6290526" y="5397687"/>
            <a:ext cx="997880" cy="430887"/>
          </a:xfrm>
          <a:prstGeom prst="rect">
            <a:avLst/>
          </a:prstGeom>
          <a:noFill/>
        </p:spPr>
        <p:txBody>
          <a:bodyPr wrap="square" rtlCol="0">
            <a:spAutoFit/>
          </a:bodyPr>
          <a:lstStyle/>
          <a:p>
            <a:r>
              <a:rPr lang="zh-TW" altLang="en-US" sz="1100" dirty="0">
                <a:solidFill>
                  <a:srgbClr val="002060"/>
                </a:solidFill>
                <a:latin typeface="微軟正黑體" panose="020B0604030504040204" pitchFamily="34" charset="-120"/>
                <a:ea typeface="微軟正黑體" panose="020B0604030504040204" pitchFamily="34" charset="-120"/>
              </a:rPr>
              <a:t>醫療科技、房地產</a:t>
            </a:r>
            <a:endParaRPr lang="en-US" sz="1100" dirty="0">
              <a:solidFill>
                <a:srgbClr val="002060"/>
              </a:solidFill>
              <a:latin typeface="微軟正黑體" panose="020B0604030504040204" pitchFamily="34" charset="-120"/>
              <a:ea typeface="微軟正黑體" panose="020B0604030504040204" pitchFamily="34" charset="-120"/>
            </a:endParaRPr>
          </a:p>
        </p:txBody>
      </p:sp>
      <p:sp>
        <p:nvSpPr>
          <p:cNvPr id="31" name="CasellaDiTesto 30"/>
          <p:cNvSpPr txBox="1"/>
          <p:nvPr/>
        </p:nvSpPr>
        <p:spPr>
          <a:xfrm>
            <a:off x="7486013" y="5397687"/>
            <a:ext cx="1490473" cy="938719"/>
          </a:xfrm>
          <a:prstGeom prst="rect">
            <a:avLst/>
          </a:prstGeom>
          <a:noFill/>
        </p:spPr>
        <p:txBody>
          <a:bodyPr wrap="square" rtlCol="0">
            <a:spAutoFit/>
          </a:bodyPr>
          <a:lstStyle/>
          <a:p>
            <a:r>
              <a:rPr lang="zh-TW" altLang="en-US" sz="1100" dirty="0">
                <a:solidFill>
                  <a:srgbClr val="002060"/>
                </a:solidFill>
                <a:latin typeface="微軟正黑體" panose="020B0604030504040204" pitchFamily="34" charset="-120"/>
                <a:ea typeface="微軟正黑體" panose="020B0604030504040204" pitchFamily="34" charset="-120"/>
              </a:rPr>
              <a:t>電信、</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零售、</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汽車、</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媒體、</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個人和家庭用品</a:t>
            </a:r>
            <a:endParaRPr lang="en-US" sz="1100" dirty="0">
              <a:solidFill>
                <a:srgbClr val="002060"/>
              </a:solidFill>
              <a:latin typeface="微軟正黑體" panose="020B0604030504040204" pitchFamily="34" charset="-120"/>
              <a:ea typeface="微軟正黑體" panose="020B0604030504040204" pitchFamily="34" charset="-120"/>
            </a:endParaRPr>
          </a:p>
        </p:txBody>
      </p:sp>
      <p:sp>
        <p:nvSpPr>
          <p:cNvPr id="32" name="CasellaDiTesto 31"/>
          <p:cNvSpPr txBox="1"/>
          <p:nvPr/>
        </p:nvSpPr>
        <p:spPr>
          <a:xfrm>
            <a:off x="8617365" y="5397687"/>
            <a:ext cx="1116000" cy="600164"/>
          </a:xfrm>
          <a:prstGeom prst="rect">
            <a:avLst/>
          </a:prstGeom>
          <a:noFill/>
        </p:spPr>
        <p:txBody>
          <a:bodyPr wrap="square" rtlCol="0">
            <a:spAutoFit/>
          </a:bodyPr>
          <a:lstStyle/>
          <a:p>
            <a:r>
              <a:rPr lang="zh-TW" altLang="en-US" sz="1100" dirty="0">
                <a:solidFill>
                  <a:srgbClr val="002060"/>
                </a:solidFill>
                <a:latin typeface="微軟正黑體" panose="020B0604030504040204" pitchFamily="34" charset="-120"/>
                <a:ea typeface="微軟正黑體" panose="020B0604030504040204" pitchFamily="34" charset="-120"/>
              </a:rPr>
              <a:t>金融服務、</a:t>
            </a:r>
            <a:br>
              <a:rPr lang="en-US" altLang="zh-TW" sz="1100" dirty="0">
                <a:solidFill>
                  <a:srgbClr val="002060"/>
                </a:solidFill>
                <a:latin typeface="微軟正黑體" panose="020B0604030504040204" pitchFamily="34" charset="-120"/>
                <a:ea typeface="微軟正黑體" panose="020B0604030504040204" pitchFamily="34" charset="-120"/>
              </a:rPr>
            </a:br>
            <a:r>
              <a:rPr lang="zh-TW" altLang="en-US" sz="1100" dirty="0">
                <a:solidFill>
                  <a:srgbClr val="002060"/>
                </a:solidFill>
                <a:latin typeface="微軟正黑體" panose="020B0604030504040204" pitchFamily="34" charset="-120"/>
                <a:ea typeface="微軟正黑體" panose="020B0604030504040204" pitchFamily="34" charset="-120"/>
              </a:rPr>
              <a:t>食品和飲品、銀行</a:t>
            </a:r>
            <a:endParaRPr lang="en-US" sz="1100" dirty="0">
              <a:solidFill>
                <a:srgbClr val="002060"/>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A129E50D-406D-680B-89F6-FAFF42A88CA3}"/>
              </a:ext>
            </a:extLst>
          </p:cNvPr>
          <p:cNvPicPr>
            <a:picLocks noChangeAspect="1"/>
          </p:cNvPicPr>
          <p:nvPr/>
        </p:nvPicPr>
        <p:blipFill>
          <a:blip r:embed="rId5"/>
          <a:stretch>
            <a:fillRect/>
          </a:stretch>
        </p:blipFill>
        <p:spPr>
          <a:xfrm>
            <a:off x="11083239" y="6367665"/>
            <a:ext cx="782051" cy="356615"/>
          </a:xfrm>
          <a:prstGeom prst="rect">
            <a:avLst/>
          </a:prstGeom>
        </p:spPr>
      </p:pic>
    </p:spTree>
    <p:extLst>
      <p:ext uri="{BB962C8B-B14F-4D97-AF65-F5344CB8AC3E}">
        <p14:creationId xmlns:p14="http://schemas.microsoft.com/office/powerpoint/2010/main" val="214019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5">
            <a:extLst>
              <a:ext uri="{FF2B5EF4-FFF2-40B4-BE49-F238E27FC236}">
                <a16:creationId xmlns:a16="http://schemas.microsoft.com/office/drawing/2014/main" id="{FA060587-F9A5-9EA8-DE93-D8385FD12995}"/>
              </a:ext>
            </a:extLst>
          </p:cNvPr>
          <p:cNvSpPr>
            <a:spLocks/>
          </p:cNvSpPr>
          <p:nvPr/>
        </p:nvSpPr>
        <p:spPr bwMode="auto">
          <a:xfrm>
            <a:off x="2921194" y="1728439"/>
            <a:ext cx="2005362" cy="1874467"/>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eaLnBrk="1" fontAlgn="auto"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綠色</a:t>
            </a:r>
            <a:endParaRPr kumimoji="0" lang="en-US" altLang="zh-TW" sz="2000" b="1" kern="0" dirty="0">
              <a:solidFill>
                <a:prstClr val="white"/>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b="1" kern="0" dirty="0">
                <a:solidFill>
                  <a:prstClr val="white"/>
                </a:solidFill>
                <a:latin typeface="微軟正黑體" panose="020B0604030504040204" pitchFamily="34" charset="-120"/>
                <a:ea typeface="微軟正黑體" panose="020B0604030504040204" pitchFamily="34" charset="-120"/>
              </a:rPr>
              <a:t>資本市場</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5" name="Group 34">
            <a:extLst>
              <a:ext uri="{FF2B5EF4-FFF2-40B4-BE49-F238E27FC236}">
                <a16:creationId xmlns:a16="http://schemas.microsoft.com/office/drawing/2014/main" id="{98CB459B-613B-1658-28C1-4DC6908BEB92}"/>
              </a:ext>
            </a:extLst>
          </p:cNvPr>
          <p:cNvGrpSpPr>
            <a:grpSpLocks/>
          </p:cNvGrpSpPr>
          <p:nvPr/>
        </p:nvGrpSpPr>
        <p:grpSpPr bwMode="auto">
          <a:xfrm>
            <a:off x="5028454" y="3701481"/>
            <a:ext cx="2003684" cy="1872790"/>
            <a:chOff x="0" y="0"/>
            <a:chExt cx="1896557" cy="1772642"/>
          </a:xfrm>
        </p:grpSpPr>
        <p:sp>
          <p:nvSpPr>
            <p:cNvPr id="6" name="Rectangle 19">
              <a:extLst>
                <a:ext uri="{FF2B5EF4-FFF2-40B4-BE49-F238E27FC236}">
                  <a16:creationId xmlns:a16="http://schemas.microsoft.com/office/drawing/2014/main" id="{D100D4E5-C49F-B629-D57C-8B016153FA7C}"/>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eaLnBrk="1" fontAlgn="auto" latinLnBrk="1"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建構未來城市</a:t>
              </a:r>
            </a:p>
          </p:txBody>
        </p:sp>
        <p:pic>
          <p:nvPicPr>
            <p:cNvPr id="7" name="Picture 9" descr="C:\Users\Jonahs\Dropbox\Projects SCOTT\MEET Windows Azure\source\Background\tile-icon-messaging.png">
              <a:extLst>
                <a:ext uri="{FF2B5EF4-FFF2-40B4-BE49-F238E27FC236}">
                  <a16:creationId xmlns:a16="http://schemas.microsoft.com/office/drawing/2014/main" id="{44F09212-667E-1A1F-24CF-C47C284A5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18" y="164843"/>
              <a:ext cx="763701" cy="76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9">
            <a:extLst>
              <a:ext uri="{FF2B5EF4-FFF2-40B4-BE49-F238E27FC236}">
                <a16:creationId xmlns:a16="http://schemas.microsoft.com/office/drawing/2014/main" id="{B5134332-62A3-2816-A5FC-8A6FA688EC39}"/>
              </a:ext>
            </a:extLst>
          </p:cNvPr>
          <p:cNvGrpSpPr>
            <a:grpSpLocks/>
          </p:cNvGrpSpPr>
          <p:nvPr/>
        </p:nvGrpSpPr>
        <p:grpSpPr bwMode="auto">
          <a:xfrm>
            <a:off x="2921194" y="3701481"/>
            <a:ext cx="2005362" cy="1874469"/>
            <a:chOff x="0" y="0"/>
            <a:chExt cx="1896557" cy="1772642"/>
          </a:xfrm>
        </p:grpSpPr>
        <p:sp>
          <p:nvSpPr>
            <p:cNvPr id="9" name="Rectangle 30">
              <a:extLst>
                <a:ext uri="{FF2B5EF4-FFF2-40B4-BE49-F238E27FC236}">
                  <a16:creationId xmlns:a16="http://schemas.microsoft.com/office/drawing/2014/main" id="{B3DCBD5D-1430-9623-FED2-E84E8B47D36E}"/>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eaLnBrk="1" fontAlgn="auto"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產業間差異化</a:t>
              </a:r>
            </a:p>
          </p:txBody>
        </p:sp>
        <p:pic>
          <p:nvPicPr>
            <p:cNvPr id="10" name="Picture 2">
              <a:extLst>
                <a:ext uri="{FF2B5EF4-FFF2-40B4-BE49-F238E27FC236}">
                  <a16:creationId xmlns:a16="http://schemas.microsoft.com/office/drawing/2014/main" id="{8976007F-A6DA-20EA-D513-863D43BB8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285399"/>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39">
            <a:extLst>
              <a:ext uri="{FF2B5EF4-FFF2-40B4-BE49-F238E27FC236}">
                <a16:creationId xmlns:a16="http://schemas.microsoft.com/office/drawing/2014/main" id="{69C196E0-4724-092B-5B78-DE489DFC5A24}"/>
              </a:ext>
            </a:extLst>
          </p:cNvPr>
          <p:cNvSpPr>
            <a:spLocks/>
          </p:cNvSpPr>
          <p:nvPr/>
        </p:nvSpPr>
        <p:spPr bwMode="auto">
          <a:xfrm>
            <a:off x="5028454" y="1728439"/>
            <a:ext cx="2005362" cy="1874469"/>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tabLst>
                <a:tab pos="1089025" algn="l"/>
              </a:tabLst>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tabLst>
                <a:tab pos="1089025" algn="l"/>
              </a:tabLst>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tabLst>
                <a:tab pos="1089025" algn="l"/>
              </a:tabLst>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eaLnBrk="1" fontAlgn="auto" latinLnBrk="1"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碳交易</a:t>
            </a:r>
            <a:endParaRPr kumimoji="0" lang="en-US" altLang="zh-TW" sz="2000" b="1" kern="0" dirty="0">
              <a:solidFill>
                <a:prstClr val="white"/>
              </a:solidFill>
              <a:latin typeface="微軟正黑體" panose="020B0604030504040204" pitchFamily="34" charset="-120"/>
              <a:ea typeface="微軟正黑體" panose="020B0604030504040204" pitchFamily="34" charset="-120"/>
            </a:endParaRPr>
          </a:p>
          <a:p>
            <a:pPr algn="ctr" eaLnBrk="1" fontAlgn="auto" latinLnBrk="1"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市場成熟</a:t>
            </a:r>
          </a:p>
        </p:txBody>
      </p:sp>
      <p:grpSp>
        <p:nvGrpSpPr>
          <p:cNvPr id="26" name="群組 25">
            <a:extLst>
              <a:ext uri="{FF2B5EF4-FFF2-40B4-BE49-F238E27FC236}">
                <a16:creationId xmlns:a16="http://schemas.microsoft.com/office/drawing/2014/main" id="{02BDC4C1-9303-1D03-7030-018FFD46F7E0}"/>
              </a:ext>
            </a:extLst>
          </p:cNvPr>
          <p:cNvGrpSpPr/>
          <p:nvPr/>
        </p:nvGrpSpPr>
        <p:grpSpPr>
          <a:xfrm>
            <a:off x="7136167" y="1728439"/>
            <a:ext cx="2005362" cy="1874467"/>
            <a:chOff x="3917286" y="2355916"/>
            <a:chExt cx="1652020" cy="1544189"/>
          </a:xfrm>
        </p:grpSpPr>
        <p:sp>
          <p:nvSpPr>
            <p:cNvPr id="27" name="Rectangle 22">
              <a:extLst>
                <a:ext uri="{FF2B5EF4-FFF2-40B4-BE49-F238E27FC236}">
                  <a16:creationId xmlns:a16="http://schemas.microsoft.com/office/drawing/2014/main" id="{039354AB-2FDB-A03D-69B8-9C1B2A82AFC7}"/>
                </a:ext>
              </a:extLst>
            </p:cNvPr>
            <p:cNvSpPr>
              <a:spLocks/>
            </p:cNvSpPr>
            <p:nvPr/>
          </p:nvSpPr>
          <p:spPr bwMode="auto">
            <a:xfrm>
              <a:off x="3917286" y="2355916"/>
              <a:ext cx="1652020" cy="1544189"/>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eaLnBrk="1" fontAlgn="auto" latinLnBrk="1"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因應氣候</a:t>
              </a:r>
              <a:endParaRPr kumimoji="0" lang="en-US" altLang="zh-TW" sz="2000" b="1" kern="0" dirty="0">
                <a:solidFill>
                  <a:prstClr val="white"/>
                </a:solidFill>
                <a:latin typeface="微軟正黑體" panose="020B0604030504040204" pitchFamily="34" charset="-120"/>
                <a:ea typeface="微軟正黑體" panose="020B0604030504040204" pitchFamily="34" charset="-120"/>
              </a:endParaRPr>
            </a:p>
            <a:p>
              <a:pPr algn="ctr" eaLnBrk="1" fontAlgn="auto" latinLnBrk="1" hangingPunct="1">
                <a:spcBef>
                  <a:spcPts val="0"/>
                </a:spcBef>
                <a:spcAft>
                  <a:spcPts val="0"/>
                </a:spcAft>
                <a:defRPr/>
              </a:pPr>
              <a:r>
                <a:rPr lang="zh-TW" altLang="en-US" sz="2000" b="1" kern="0" dirty="0">
                  <a:solidFill>
                    <a:prstClr val="white"/>
                  </a:solidFill>
                  <a:latin typeface="微軟正黑體" panose="020B0604030504040204" pitchFamily="34" charset="-120"/>
                  <a:ea typeface="微軟正黑體" panose="020B0604030504040204" pitchFamily="34" charset="-120"/>
                </a:rPr>
                <a:t>的</a:t>
              </a:r>
              <a:r>
                <a:rPr kumimoji="0" lang="zh-TW" altLang="en-US" sz="2000" b="1" kern="0" dirty="0">
                  <a:solidFill>
                    <a:prstClr val="white"/>
                  </a:solidFill>
                  <a:latin typeface="微軟正黑體" panose="020B0604030504040204" pitchFamily="34" charset="-120"/>
                  <a:ea typeface="微軟正黑體" panose="020B0604030504040204" pitchFamily="34" charset="-120"/>
                </a:rPr>
                <a:t>更高規範</a:t>
              </a:r>
            </a:p>
          </p:txBody>
        </p:sp>
        <p:sp>
          <p:nvSpPr>
            <p:cNvPr id="28" name="Oval 31">
              <a:extLst>
                <a:ext uri="{FF2B5EF4-FFF2-40B4-BE49-F238E27FC236}">
                  <a16:creationId xmlns:a16="http://schemas.microsoft.com/office/drawing/2014/main" id="{607BF2CB-38AC-C18C-7A28-D6EBB98F5457}"/>
                </a:ext>
              </a:extLst>
            </p:cNvPr>
            <p:cNvSpPr/>
            <p:nvPr/>
          </p:nvSpPr>
          <p:spPr>
            <a:xfrm>
              <a:off x="4450185" y="2488260"/>
              <a:ext cx="648462" cy="639750"/>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微軟正黑體" panose="020B0604030504040204" pitchFamily="34" charset="-120"/>
              </a:endParaRPr>
            </a:p>
          </p:txBody>
        </p:sp>
      </p:grpSp>
      <p:sp>
        <p:nvSpPr>
          <p:cNvPr id="33" name="Rectangle 22">
            <a:extLst>
              <a:ext uri="{FF2B5EF4-FFF2-40B4-BE49-F238E27FC236}">
                <a16:creationId xmlns:a16="http://schemas.microsoft.com/office/drawing/2014/main" id="{31B6A20B-39E2-73ED-DB6A-6F8C5A5E349F}"/>
              </a:ext>
            </a:extLst>
          </p:cNvPr>
          <p:cNvSpPr>
            <a:spLocks/>
          </p:cNvSpPr>
          <p:nvPr/>
        </p:nvSpPr>
        <p:spPr bwMode="auto">
          <a:xfrm>
            <a:off x="7122500" y="3709316"/>
            <a:ext cx="2005362" cy="1874467"/>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eaLnBrk="1" fontAlgn="auto" latinLnBrk="1" hangingPunct="1">
              <a:spcBef>
                <a:spcPts val="0"/>
              </a:spcBef>
              <a:spcAft>
                <a:spcPts val="0"/>
              </a:spcAft>
              <a:defRPr/>
            </a:pPr>
            <a:r>
              <a:rPr kumimoji="0" lang="en-US" altLang="zh-TW" sz="2000" b="1" kern="0" dirty="0">
                <a:solidFill>
                  <a:prstClr val="white"/>
                </a:solidFill>
                <a:latin typeface="微軟正黑體" panose="020B0604030504040204" pitchFamily="34" charset="-120"/>
                <a:ea typeface="微軟正黑體" panose="020B0604030504040204" pitchFamily="34" charset="-120"/>
              </a:rPr>
              <a:t>AI</a:t>
            </a:r>
            <a:r>
              <a:rPr kumimoji="0" lang="zh-TW" altLang="en-US" sz="2000" b="1" kern="0" dirty="0">
                <a:solidFill>
                  <a:prstClr val="white"/>
                </a:solidFill>
                <a:latin typeface="微軟正黑體" panose="020B0604030504040204" pitchFamily="34" charset="-120"/>
                <a:ea typeface="微軟正黑體" panose="020B0604030504040204" pitchFamily="34" charset="-120"/>
              </a:rPr>
              <a:t>與</a:t>
            </a:r>
            <a:endParaRPr kumimoji="0" lang="en-US" altLang="zh-TW" sz="2000" b="1" kern="0" dirty="0">
              <a:solidFill>
                <a:prstClr val="white"/>
              </a:solidFill>
              <a:latin typeface="微軟正黑體" panose="020B0604030504040204" pitchFamily="34" charset="-120"/>
              <a:ea typeface="微軟正黑體" panose="020B0604030504040204" pitchFamily="34" charset="-120"/>
            </a:endParaRPr>
          </a:p>
          <a:p>
            <a:pPr algn="ctr" eaLnBrk="1" fontAlgn="auto" latinLnBrk="1" hangingPunct="1">
              <a:spcBef>
                <a:spcPts val="0"/>
              </a:spcBef>
              <a:spcAft>
                <a:spcPts val="0"/>
              </a:spcAft>
              <a:defRPr/>
            </a:pPr>
            <a:r>
              <a:rPr kumimoji="0" lang="zh-TW" altLang="en-US" sz="2000" b="1" kern="0" dirty="0">
                <a:solidFill>
                  <a:prstClr val="white"/>
                </a:solidFill>
                <a:latin typeface="微軟正黑體" panose="020B0604030504040204" pitchFamily="34" charset="-120"/>
                <a:ea typeface="微軟正黑體" panose="020B0604030504040204" pitchFamily="34" charset="-120"/>
              </a:rPr>
              <a:t>綠色演算</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5" name="文字方塊 34">
            <a:extLst>
              <a:ext uri="{FF2B5EF4-FFF2-40B4-BE49-F238E27FC236}">
                <a16:creationId xmlns:a16="http://schemas.microsoft.com/office/drawing/2014/main" id="{A12F9F42-30CB-2843-130B-2B7B47E298F8}"/>
              </a:ext>
            </a:extLst>
          </p:cNvPr>
          <p:cNvSpPr txBox="1"/>
          <p:nvPr/>
        </p:nvSpPr>
        <p:spPr>
          <a:xfrm>
            <a:off x="3491502" y="970590"/>
            <a:ext cx="4685122" cy="523220"/>
          </a:xfrm>
          <a:prstGeom prst="rect">
            <a:avLst/>
          </a:prstGeom>
          <a:no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cs typeface="Verdana"/>
              </a:rPr>
              <a:t>全球</a:t>
            </a:r>
            <a:r>
              <a:rPr lang="en-US" altLang="zh-TW" sz="2800" b="1" dirty="0">
                <a:solidFill>
                  <a:schemeClr val="bg1"/>
                </a:solidFill>
                <a:latin typeface="微軟正黑體" panose="020B0604030504040204" pitchFamily="34" charset="-120"/>
                <a:ea typeface="微軟正黑體" panose="020B0604030504040204" pitchFamily="34" charset="-120"/>
                <a:cs typeface="Verdana"/>
              </a:rPr>
              <a:t>ESG</a:t>
            </a:r>
            <a:r>
              <a:rPr lang="zh-TW" altLang="en-US" sz="2800" b="1" dirty="0">
                <a:solidFill>
                  <a:schemeClr val="bg1"/>
                </a:solidFill>
                <a:latin typeface="微軟正黑體" panose="020B0604030504040204" pitchFamily="34" charset="-120"/>
                <a:ea typeface="微軟正黑體" panose="020B0604030504040204" pitchFamily="34" charset="-120"/>
                <a:cs typeface="Verdana"/>
              </a:rPr>
              <a:t>發展趨勢</a:t>
            </a:r>
          </a:p>
        </p:txBody>
      </p:sp>
      <p:sp>
        <p:nvSpPr>
          <p:cNvPr id="38" name="Freeform: Shape 13">
            <a:extLst>
              <a:ext uri="{FF2B5EF4-FFF2-40B4-BE49-F238E27FC236}">
                <a16:creationId xmlns:a16="http://schemas.microsoft.com/office/drawing/2014/main" id="{D103800B-A662-4E4E-78CB-E0AD0D4C062A}"/>
              </a:ext>
            </a:extLst>
          </p:cNvPr>
          <p:cNvSpPr/>
          <p:nvPr/>
        </p:nvSpPr>
        <p:spPr>
          <a:xfrm rot="19551069">
            <a:off x="5672906" y="1966718"/>
            <a:ext cx="815885" cy="758803"/>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群組 40">
            <a:extLst>
              <a:ext uri="{FF2B5EF4-FFF2-40B4-BE49-F238E27FC236}">
                <a16:creationId xmlns:a16="http://schemas.microsoft.com/office/drawing/2014/main" id="{5A985E0B-D3D5-BF85-AA59-5300155D8463}"/>
              </a:ext>
            </a:extLst>
          </p:cNvPr>
          <p:cNvGrpSpPr/>
          <p:nvPr/>
        </p:nvGrpSpPr>
        <p:grpSpPr>
          <a:xfrm rot="20448694">
            <a:off x="3465261" y="1922291"/>
            <a:ext cx="983422" cy="842713"/>
            <a:chOff x="5055005" y="2364737"/>
            <a:chExt cx="612772" cy="525096"/>
          </a:xfrm>
        </p:grpSpPr>
        <p:sp>
          <p:nvSpPr>
            <p:cNvPr id="39" name="Freeform: Shape 71">
              <a:extLst>
                <a:ext uri="{FF2B5EF4-FFF2-40B4-BE49-F238E27FC236}">
                  <a16:creationId xmlns:a16="http://schemas.microsoft.com/office/drawing/2014/main" id="{2694BF31-ED44-7EC6-5248-643934138041}"/>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p>
          </p:txBody>
        </p:sp>
        <p:sp>
          <p:nvSpPr>
            <p:cNvPr id="40" name="Freeform: Shape 72">
              <a:extLst>
                <a:ext uri="{FF2B5EF4-FFF2-40B4-BE49-F238E27FC236}">
                  <a16:creationId xmlns:a16="http://schemas.microsoft.com/office/drawing/2014/main" id="{40AB9CB6-B36A-CC17-A47C-AA857B57C1D9}"/>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p>
          </p:txBody>
        </p:sp>
      </p:grpSp>
      <p:pic>
        <p:nvPicPr>
          <p:cNvPr id="42" name="Graphic 35">
            <a:extLst>
              <a:ext uri="{FF2B5EF4-FFF2-40B4-BE49-F238E27FC236}">
                <a16:creationId xmlns:a16="http://schemas.microsoft.com/office/drawing/2014/main" id="{AA5E66BB-9CA9-54FF-4BBD-9F39343A23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7320" y="3875637"/>
            <a:ext cx="999098" cy="915257"/>
          </a:xfrm>
          <a:prstGeom prst="rect">
            <a:avLst/>
          </a:prstGeom>
        </p:spPr>
      </p:pic>
    </p:spTree>
    <p:extLst>
      <p:ext uri="{BB962C8B-B14F-4D97-AF65-F5344CB8AC3E}">
        <p14:creationId xmlns:p14="http://schemas.microsoft.com/office/powerpoint/2010/main" val="215052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9" name="圖片 8" descr="一張含有 人員 的圖片&#10;&#10;自動產生的描述">
            <a:extLst>
              <a:ext uri="{FF2B5EF4-FFF2-40B4-BE49-F238E27FC236}">
                <a16:creationId xmlns:a16="http://schemas.microsoft.com/office/drawing/2014/main" id="{43E1B154-C154-FF19-86DD-864C58ED8666}"/>
              </a:ext>
            </a:extLst>
          </p:cNvPr>
          <p:cNvPicPr>
            <a:picLocks noChangeAspect="1"/>
          </p:cNvPicPr>
          <p:nvPr/>
        </p:nvPicPr>
        <p:blipFill>
          <a:blip r:embed="rId3"/>
          <a:stretch>
            <a:fillRect/>
          </a:stretch>
        </p:blipFill>
        <p:spPr>
          <a:xfrm>
            <a:off x="5865310" y="0"/>
            <a:ext cx="7075793" cy="7396480"/>
          </a:xfrm>
          <a:prstGeom prst="rect">
            <a:avLst/>
          </a:prstGeom>
        </p:spPr>
      </p:pic>
      <p:sp>
        <p:nvSpPr>
          <p:cNvPr id="464" name="Google Shape;464;p35"/>
          <p:cNvSpPr/>
          <p:nvPr/>
        </p:nvSpPr>
        <p:spPr>
          <a:xfrm>
            <a:off x="-12434" y="0"/>
            <a:ext cx="6616433" cy="6858000"/>
          </a:xfrm>
          <a:prstGeom prst="rect">
            <a:avLst/>
          </a:prstGeom>
          <a:gradFill>
            <a:gsLst>
              <a:gs pos="0">
                <a:srgbClr val="0070C0"/>
              </a:gs>
              <a:gs pos="100000">
                <a:srgbClr val="002060"/>
              </a:gs>
            </a:gsLst>
            <a:lin ang="2698631" scaled="0"/>
          </a:gra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2" name="文字版面配置區 2">
            <a:extLst>
              <a:ext uri="{FF2B5EF4-FFF2-40B4-BE49-F238E27FC236}">
                <a16:creationId xmlns:a16="http://schemas.microsoft.com/office/drawing/2014/main" id="{6D05E05A-4D3B-E5A5-8D1C-29E37BE1005D}"/>
              </a:ext>
            </a:extLst>
          </p:cNvPr>
          <p:cNvSpPr txBox="1">
            <a:spLocks/>
          </p:cNvSpPr>
          <p:nvPr/>
        </p:nvSpPr>
        <p:spPr>
          <a:xfrm>
            <a:off x="1537371" y="3049270"/>
            <a:ext cx="4850436" cy="10001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zh-TW" altLang="en-US" b="1" dirty="0">
                <a:solidFill>
                  <a:schemeClr val="bg1"/>
                </a:solidFill>
                <a:latin typeface="Verdana" pitchFamily="34" charset="0"/>
              </a:rPr>
              <a:t>東協主要國家的</a:t>
            </a:r>
            <a:r>
              <a:rPr lang="en-US" altLang="zh-TW" dirty="0">
                <a:solidFill>
                  <a:schemeClr val="bg1"/>
                </a:solidFill>
                <a:latin typeface="Verdana" pitchFamily="34" charset="0"/>
              </a:rPr>
              <a:t>ESG</a:t>
            </a:r>
            <a:r>
              <a:rPr lang="zh-TW" altLang="en-US" b="1" dirty="0">
                <a:solidFill>
                  <a:schemeClr val="bg1"/>
                </a:solidFill>
                <a:latin typeface="Verdana" pitchFamily="34" charset="0"/>
              </a:rPr>
              <a:t>政策</a:t>
            </a:r>
          </a:p>
        </p:txBody>
      </p:sp>
      <p:sp>
        <p:nvSpPr>
          <p:cNvPr id="3" name="文字版面配置區 2">
            <a:extLst>
              <a:ext uri="{FF2B5EF4-FFF2-40B4-BE49-F238E27FC236}">
                <a16:creationId xmlns:a16="http://schemas.microsoft.com/office/drawing/2014/main" id="{16438B26-5DAC-2248-7EE2-30B1CCA0E496}"/>
              </a:ext>
            </a:extLst>
          </p:cNvPr>
          <p:cNvSpPr txBox="1">
            <a:spLocks/>
          </p:cNvSpPr>
          <p:nvPr/>
        </p:nvSpPr>
        <p:spPr>
          <a:xfrm>
            <a:off x="375898" y="2224968"/>
            <a:ext cx="1099258" cy="1508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kumimoji="1" lang="en-US" altLang="zh-TW" sz="11500" b="1" i="1" dirty="0">
                <a:solidFill>
                  <a:schemeClr val="bg1"/>
                </a:solidFill>
                <a:latin typeface="Arial" panose="020B0604020202020204" pitchFamily="34" charset="0"/>
                <a:ea typeface="微軟正黑體" panose="020B0604030504040204" pitchFamily="34" charset="-120"/>
                <a:cs typeface="Arial" panose="020B0604020202020204" pitchFamily="34" charset="0"/>
              </a:rPr>
              <a:t>2</a:t>
            </a:r>
            <a:endParaRPr kumimoji="1" lang="zh-TW" altLang="en-US" sz="8000" b="1" i="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橢圓 4">
            <a:extLst>
              <a:ext uri="{FF2B5EF4-FFF2-40B4-BE49-F238E27FC236}">
                <a16:creationId xmlns:a16="http://schemas.microsoft.com/office/drawing/2014/main" id="{E464E202-25CF-F4C8-2BEC-CF729053F169}"/>
              </a:ext>
            </a:extLst>
          </p:cNvPr>
          <p:cNvSpPr/>
          <p:nvPr/>
        </p:nvSpPr>
        <p:spPr>
          <a:xfrm>
            <a:off x="1371600" y="3524251"/>
            <a:ext cx="144000" cy="144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C9AD4ABC-C457-24AE-8D00-B7AD7040081F}"/>
              </a:ext>
            </a:extLst>
          </p:cNvPr>
          <p:cNvPicPr>
            <a:picLocks noChangeAspect="1"/>
          </p:cNvPicPr>
          <p:nvPr/>
        </p:nvPicPr>
        <p:blipFill>
          <a:blip r:embed="rId4"/>
          <a:stretch>
            <a:fillRect/>
          </a:stretch>
        </p:blipFill>
        <p:spPr>
          <a:xfrm>
            <a:off x="372076" y="214504"/>
            <a:ext cx="782051" cy="356615"/>
          </a:xfrm>
          <a:prstGeom prst="rect">
            <a:avLst/>
          </a:prstGeom>
        </p:spPr>
      </p:pic>
      <p:sp>
        <p:nvSpPr>
          <p:cNvPr id="6" name="投影片編號版面配置區 3">
            <a:extLst>
              <a:ext uri="{FF2B5EF4-FFF2-40B4-BE49-F238E27FC236}">
                <a16:creationId xmlns:a16="http://schemas.microsoft.com/office/drawing/2014/main" id="{AFF1428F-D423-8824-2234-F5C6977A19A0}"/>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6</a:t>
            </a:fld>
            <a:endParaRPr lang="it-IT" sz="1050" dirty="0">
              <a:solidFill>
                <a:schemeClr val="bg1"/>
              </a:solidFill>
            </a:endParaRPr>
          </a:p>
        </p:txBody>
      </p:sp>
    </p:spTree>
    <p:extLst>
      <p:ext uri="{BB962C8B-B14F-4D97-AF65-F5344CB8AC3E}">
        <p14:creationId xmlns:p14="http://schemas.microsoft.com/office/powerpoint/2010/main" val="233346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6FF6F0-9194-489B-93A4-868092EF980F}"/>
              </a:ext>
            </a:extLst>
          </p:cNvPr>
          <p:cNvSpPr/>
          <p:nvPr/>
        </p:nvSpPr>
        <p:spPr>
          <a:xfrm>
            <a:off x="2004141" y="0"/>
            <a:ext cx="8176007"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id="{D0F63FED-1CCF-49B1-9CB5-B14CC14BBB55}"/>
              </a:ext>
            </a:extLst>
          </p:cNvPr>
          <p:cNvSpPr/>
          <p:nvPr/>
        </p:nvSpPr>
        <p:spPr>
          <a:xfrm>
            <a:off x="1998913" y="2909004"/>
            <a:ext cx="8182708" cy="390526"/>
          </a:xfrm>
          <a:prstGeom prst="rect">
            <a:avLst/>
          </a:prstGeom>
          <a:solidFill>
            <a:srgbClr val="3A87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B66AA-E7C5-4DEC-871B-8EE4B2B30C34}"/>
              </a:ext>
            </a:extLst>
          </p:cNvPr>
          <p:cNvSpPr/>
          <p:nvPr/>
        </p:nvSpPr>
        <p:spPr>
          <a:xfrm>
            <a:off x="1998913" y="4569141"/>
            <a:ext cx="8182708" cy="39052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D7D693-5C88-480F-9057-9C8F47CB0BAA}"/>
              </a:ext>
            </a:extLst>
          </p:cNvPr>
          <p:cNvSpPr/>
          <p:nvPr/>
        </p:nvSpPr>
        <p:spPr>
          <a:xfrm>
            <a:off x="1998913" y="5122520"/>
            <a:ext cx="8182708" cy="390526"/>
          </a:xfrm>
          <a:prstGeom prst="rect">
            <a:avLst/>
          </a:prstGeom>
          <a:solidFill>
            <a:srgbClr val="90B141">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796548-227B-4F2C-968A-7D9CC6EC834E}"/>
              </a:ext>
            </a:extLst>
          </p:cNvPr>
          <p:cNvSpPr/>
          <p:nvPr/>
        </p:nvSpPr>
        <p:spPr>
          <a:xfrm>
            <a:off x="1998913" y="5675899"/>
            <a:ext cx="8182708" cy="39052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字方塊 1">
            <a:extLst>
              <a:ext uri="{FF2B5EF4-FFF2-40B4-BE49-F238E27FC236}">
                <a16:creationId xmlns:a16="http://schemas.microsoft.com/office/drawing/2014/main" id="{462E8DB8-5357-13E9-CC0E-5FC073787DC9}"/>
              </a:ext>
            </a:extLst>
          </p:cNvPr>
          <p:cNvSpPr txBox="1"/>
          <p:nvPr/>
        </p:nvSpPr>
        <p:spPr>
          <a:xfrm>
            <a:off x="2180514" y="81271"/>
            <a:ext cx="6094428" cy="659540"/>
          </a:xfrm>
          <a:prstGeom prst="rect">
            <a:avLst/>
          </a:prstGeom>
          <a:noFill/>
        </p:spPr>
        <p:txBody>
          <a:bodyPr wrap="square">
            <a:spAutoFit/>
          </a:bodyPr>
          <a:lstStyle/>
          <a:p>
            <a:pPr>
              <a:lnSpc>
                <a:spcPct val="150000"/>
              </a:lnSpc>
            </a:pPr>
            <a:r>
              <a:rPr lang="zh-TW" altLang="en-US" sz="2800" b="1" dirty="0">
                <a:latin typeface="微軟正黑體" panose="020B0604030504040204" pitchFamily="34" charset="-120"/>
                <a:ea typeface="微軟正黑體" panose="020B0604030504040204" pitchFamily="34" charset="-120"/>
              </a:rPr>
              <a:t>東協主要國家的</a:t>
            </a:r>
            <a:r>
              <a:rPr lang="en-US" altLang="zh-TW" sz="2800" b="1" dirty="0">
                <a:latin typeface="微軟正黑體" panose="020B0604030504040204" pitchFamily="34" charset="-120"/>
                <a:ea typeface="微軟正黑體" panose="020B0604030504040204" pitchFamily="34" charset="-120"/>
              </a:rPr>
              <a:t>ESG</a:t>
            </a:r>
            <a:r>
              <a:rPr lang="zh-TW" altLang="en-US" sz="2800" b="1" dirty="0">
                <a:latin typeface="微軟正黑體" panose="020B0604030504040204" pitchFamily="34" charset="-120"/>
                <a:ea typeface="微軟正黑體" panose="020B0604030504040204" pitchFamily="34" charset="-120"/>
              </a:rPr>
              <a:t>風險</a:t>
            </a:r>
          </a:p>
        </p:txBody>
      </p:sp>
      <p:pic>
        <p:nvPicPr>
          <p:cNvPr id="7" name="圖片 6">
            <a:extLst>
              <a:ext uri="{FF2B5EF4-FFF2-40B4-BE49-F238E27FC236}">
                <a16:creationId xmlns:a16="http://schemas.microsoft.com/office/drawing/2014/main" id="{742E348D-4280-B78C-FFDB-C0DBBA2E1ED9}"/>
              </a:ext>
            </a:extLst>
          </p:cNvPr>
          <p:cNvPicPr>
            <a:picLocks noChangeAspect="1"/>
          </p:cNvPicPr>
          <p:nvPr/>
        </p:nvPicPr>
        <p:blipFill>
          <a:blip r:embed="rId2"/>
          <a:stretch>
            <a:fillRect/>
          </a:stretch>
        </p:blipFill>
        <p:spPr>
          <a:xfrm>
            <a:off x="6356309" y="297478"/>
            <a:ext cx="3807161" cy="347647"/>
          </a:xfrm>
          <a:prstGeom prst="rect">
            <a:avLst/>
          </a:prstGeom>
        </p:spPr>
      </p:pic>
      <p:sp>
        <p:nvSpPr>
          <p:cNvPr id="8" name="Rectangle 16">
            <a:extLst>
              <a:ext uri="{FF2B5EF4-FFF2-40B4-BE49-F238E27FC236}">
                <a16:creationId xmlns:a16="http://schemas.microsoft.com/office/drawing/2014/main" id="{E24583EA-8DEF-5B3C-FD84-D9E9D6162C18}"/>
              </a:ext>
            </a:extLst>
          </p:cNvPr>
          <p:cNvSpPr/>
          <p:nvPr/>
        </p:nvSpPr>
        <p:spPr>
          <a:xfrm>
            <a:off x="1998913" y="2355625"/>
            <a:ext cx="8182708" cy="39052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7">
            <a:extLst>
              <a:ext uri="{FF2B5EF4-FFF2-40B4-BE49-F238E27FC236}">
                <a16:creationId xmlns:a16="http://schemas.microsoft.com/office/drawing/2014/main" id="{B712F9DD-3F8B-998A-200E-083E210C2B07}"/>
              </a:ext>
            </a:extLst>
          </p:cNvPr>
          <p:cNvSpPr/>
          <p:nvPr/>
        </p:nvSpPr>
        <p:spPr>
          <a:xfrm>
            <a:off x="1998913" y="4015762"/>
            <a:ext cx="8182708" cy="39052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7">
            <a:extLst>
              <a:ext uri="{FF2B5EF4-FFF2-40B4-BE49-F238E27FC236}">
                <a16:creationId xmlns:a16="http://schemas.microsoft.com/office/drawing/2014/main" id="{F415560D-D2BB-3387-6D09-08603B71FDF4}"/>
              </a:ext>
            </a:extLst>
          </p:cNvPr>
          <p:cNvSpPr/>
          <p:nvPr/>
        </p:nvSpPr>
        <p:spPr>
          <a:xfrm>
            <a:off x="1998913" y="1802246"/>
            <a:ext cx="8182708" cy="390526"/>
          </a:xfrm>
          <a:prstGeom prst="rect">
            <a:avLst/>
          </a:prstGeom>
          <a:solidFill>
            <a:srgbClr val="3276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7">
            <a:extLst>
              <a:ext uri="{FF2B5EF4-FFF2-40B4-BE49-F238E27FC236}">
                <a16:creationId xmlns:a16="http://schemas.microsoft.com/office/drawing/2014/main" id="{6AE0447E-188C-ECF5-DA1F-A9974F054CD3}"/>
              </a:ext>
            </a:extLst>
          </p:cNvPr>
          <p:cNvSpPr/>
          <p:nvPr/>
        </p:nvSpPr>
        <p:spPr>
          <a:xfrm>
            <a:off x="1998913" y="3462383"/>
            <a:ext cx="8182708" cy="39052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8">
            <a:extLst>
              <a:ext uri="{FF2B5EF4-FFF2-40B4-BE49-F238E27FC236}">
                <a16:creationId xmlns:a16="http://schemas.microsoft.com/office/drawing/2014/main" id="{62455B3F-59A1-1AD0-7C97-B7D74CBDAEB0}"/>
              </a:ext>
            </a:extLst>
          </p:cNvPr>
          <p:cNvSpPr/>
          <p:nvPr/>
        </p:nvSpPr>
        <p:spPr>
          <a:xfrm>
            <a:off x="1998913" y="6229275"/>
            <a:ext cx="8182708" cy="39052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字方塊 13">
            <a:extLst>
              <a:ext uri="{FF2B5EF4-FFF2-40B4-BE49-F238E27FC236}">
                <a16:creationId xmlns:a16="http://schemas.microsoft.com/office/drawing/2014/main" id="{1405D642-B89F-5627-CFBF-790654974BF7}"/>
              </a:ext>
            </a:extLst>
          </p:cNvPr>
          <p:cNvSpPr txBox="1"/>
          <p:nvPr/>
        </p:nvSpPr>
        <p:spPr>
          <a:xfrm>
            <a:off x="721296" y="1582916"/>
            <a:ext cx="1314450" cy="5098832"/>
          </a:xfrm>
          <a:prstGeom prst="rect">
            <a:avLst/>
          </a:prstGeom>
          <a:noFill/>
        </p:spPr>
        <p:txBody>
          <a:bodyPr wrap="square">
            <a:spAutoFit/>
          </a:bodyPr>
          <a:lstStyle/>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越南</a:t>
            </a:r>
            <a:endParaRPr lang="en-US" altLang="zh-TW" b="1"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泰國</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馬來西亞</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印尼</a:t>
            </a:r>
            <a:endParaRPr lang="en-US" altLang="zh-TW" b="1"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菲律賓</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柬埔寨</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汶萊</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緬甸</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a:p>
            <a:pPr algn="r" fontAlgn="ctr">
              <a:lnSpc>
                <a:spcPts val="4400"/>
              </a:lnSpc>
            </a:pPr>
            <a:r>
              <a:rPr lang="zh-TW" altLang="en-US" b="1" u="none" strike="noStrike" dirty="0">
                <a:solidFill>
                  <a:schemeClr val="bg1"/>
                </a:solidFill>
                <a:effectLst/>
                <a:latin typeface="微軟正黑體" panose="020B0604030504040204" pitchFamily="34" charset="-120"/>
                <a:ea typeface="微軟正黑體" panose="020B0604030504040204" pitchFamily="34" charset="-120"/>
              </a:rPr>
              <a:t>寮國</a:t>
            </a:r>
            <a:endParaRPr lang="zh-TW" altLang="en-US" b="1" i="0" u="none" strike="noStrike" dirty="0">
              <a:solidFill>
                <a:schemeClr val="bg1"/>
              </a:solidFill>
              <a:effectLst/>
              <a:latin typeface="微軟正黑體" panose="020B0604030504040204" pitchFamily="34" charset="-120"/>
              <a:ea typeface="微軟正黑體" panose="020B0604030504040204" pitchFamily="34" charset="-120"/>
            </a:endParaRPr>
          </a:p>
        </p:txBody>
      </p:sp>
      <p:sp>
        <p:nvSpPr>
          <p:cNvPr id="37" name="矩形: 圓角 36">
            <a:extLst>
              <a:ext uri="{FF2B5EF4-FFF2-40B4-BE49-F238E27FC236}">
                <a16:creationId xmlns:a16="http://schemas.microsoft.com/office/drawing/2014/main" id="{ECDD84F9-29EF-0270-14A3-990F8EFD9196}"/>
              </a:ext>
            </a:extLst>
          </p:cNvPr>
          <p:cNvSpPr/>
          <p:nvPr/>
        </p:nvSpPr>
        <p:spPr>
          <a:xfrm>
            <a:off x="2174171" y="1324416"/>
            <a:ext cx="1385926" cy="369332"/>
          </a:xfrm>
          <a:prstGeom prst="roundRect">
            <a:avLst>
              <a:gd name="adj" fmla="val 24404"/>
            </a:avLst>
          </a:prstGeom>
          <a:solidFill>
            <a:srgbClr val="FFFFFF">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8" name="群組 47">
            <a:extLst>
              <a:ext uri="{FF2B5EF4-FFF2-40B4-BE49-F238E27FC236}">
                <a16:creationId xmlns:a16="http://schemas.microsoft.com/office/drawing/2014/main" id="{4EEBC04C-3A16-F8D1-4737-E1DBE0D0884A}"/>
              </a:ext>
            </a:extLst>
          </p:cNvPr>
          <p:cNvGrpSpPr/>
          <p:nvPr/>
        </p:nvGrpSpPr>
        <p:grpSpPr>
          <a:xfrm>
            <a:off x="2202746" y="1776635"/>
            <a:ext cx="1323975" cy="408075"/>
            <a:chOff x="2392484" y="1745031"/>
            <a:chExt cx="1323975" cy="408075"/>
          </a:xfrm>
        </p:grpSpPr>
        <p:pic>
          <p:nvPicPr>
            <p:cNvPr id="44" name="圖片 43">
              <a:extLst>
                <a:ext uri="{FF2B5EF4-FFF2-40B4-BE49-F238E27FC236}">
                  <a16:creationId xmlns:a16="http://schemas.microsoft.com/office/drawing/2014/main" id="{29137BA1-443E-1617-C1D2-612EFDF19046}"/>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28" name="TextBox 27">
              <a:extLst>
                <a:ext uri="{FF2B5EF4-FFF2-40B4-BE49-F238E27FC236}">
                  <a16:creationId xmlns:a16="http://schemas.microsoft.com/office/drawing/2014/main" id="{3B8B6A89-1EE2-4773-B107-B4A692D8E814}"/>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49" name="群組 48">
            <a:extLst>
              <a:ext uri="{FF2B5EF4-FFF2-40B4-BE49-F238E27FC236}">
                <a16:creationId xmlns:a16="http://schemas.microsoft.com/office/drawing/2014/main" id="{25103AC0-5477-8EE3-658A-DD8A58A48C56}"/>
              </a:ext>
            </a:extLst>
          </p:cNvPr>
          <p:cNvGrpSpPr/>
          <p:nvPr/>
        </p:nvGrpSpPr>
        <p:grpSpPr>
          <a:xfrm>
            <a:off x="4125376" y="1776635"/>
            <a:ext cx="1323975" cy="408075"/>
            <a:chOff x="2392484" y="1745031"/>
            <a:chExt cx="1323975" cy="408075"/>
          </a:xfrm>
        </p:grpSpPr>
        <p:pic>
          <p:nvPicPr>
            <p:cNvPr id="50" name="圖片 49">
              <a:extLst>
                <a:ext uri="{FF2B5EF4-FFF2-40B4-BE49-F238E27FC236}">
                  <a16:creationId xmlns:a16="http://schemas.microsoft.com/office/drawing/2014/main" id="{8CCF5BA7-BA45-446E-C138-A0399EA40B2E}"/>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51" name="TextBox 27">
              <a:extLst>
                <a:ext uri="{FF2B5EF4-FFF2-40B4-BE49-F238E27FC236}">
                  <a16:creationId xmlns:a16="http://schemas.microsoft.com/office/drawing/2014/main" id="{ABA49B1F-8119-38FB-236D-4768A4E946D9}"/>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52" name="群組 51">
            <a:extLst>
              <a:ext uri="{FF2B5EF4-FFF2-40B4-BE49-F238E27FC236}">
                <a16:creationId xmlns:a16="http://schemas.microsoft.com/office/drawing/2014/main" id="{A5D5D02B-61AD-64E3-8731-E1EBBD806D8B}"/>
              </a:ext>
            </a:extLst>
          </p:cNvPr>
          <p:cNvGrpSpPr/>
          <p:nvPr/>
        </p:nvGrpSpPr>
        <p:grpSpPr>
          <a:xfrm>
            <a:off x="6066767" y="1776635"/>
            <a:ext cx="1323975" cy="408075"/>
            <a:chOff x="2392484" y="1745031"/>
            <a:chExt cx="1323975" cy="408075"/>
          </a:xfrm>
        </p:grpSpPr>
        <p:pic>
          <p:nvPicPr>
            <p:cNvPr id="53" name="圖片 52">
              <a:extLst>
                <a:ext uri="{FF2B5EF4-FFF2-40B4-BE49-F238E27FC236}">
                  <a16:creationId xmlns:a16="http://schemas.microsoft.com/office/drawing/2014/main" id="{0BD64DB6-AED8-875E-BECD-5F96D3FAE6B7}"/>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54" name="TextBox 27">
              <a:extLst>
                <a:ext uri="{FF2B5EF4-FFF2-40B4-BE49-F238E27FC236}">
                  <a16:creationId xmlns:a16="http://schemas.microsoft.com/office/drawing/2014/main" id="{D1DF23FC-1912-2FFB-C5D1-E24101A89E84}"/>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55" name="群組 54">
            <a:extLst>
              <a:ext uri="{FF2B5EF4-FFF2-40B4-BE49-F238E27FC236}">
                <a16:creationId xmlns:a16="http://schemas.microsoft.com/office/drawing/2014/main" id="{78F75526-90D0-EA12-5CF6-180AAE9A1DC3}"/>
              </a:ext>
            </a:extLst>
          </p:cNvPr>
          <p:cNvGrpSpPr/>
          <p:nvPr/>
        </p:nvGrpSpPr>
        <p:grpSpPr>
          <a:xfrm>
            <a:off x="7887461" y="1776635"/>
            <a:ext cx="1323975" cy="408075"/>
            <a:chOff x="2392484" y="1745031"/>
            <a:chExt cx="1323975" cy="408075"/>
          </a:xfrm>
        </p:grpSpPr>
        <p:pic>
          <p:nvPicPr>
            <p:cNvPr id="56" name="圖片 55">
              <a:extLst>
                <a:ext uri="{FF2B5EF4-FFF2-40B4-BE49-F238E27FC236}">
                  <a16:creationId xmlns:a16="http://schemas.microsoft.com/office/drawing/2014/main" id="{038F2E8F-DFC2-3D92-87CE-9F61790C43F4}"/>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57" name="TextBox 27">
              <a:extLst>
                <a:ext uri="{FF2B5EF4-FFF2-40B4-BE49-F238E27FC236}">
                  <a16:creationId xmlns:a16="http://schemas.microsoft.com/office/drawing/2014/main" id="{0AAD2D68-1816-CDA6-B6E8-1888F2845B3E}"/>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58" name="群組 57">
            <a:extLst>
              <a:ext uri="{FF2B5EF4-FFF2-40B4-BE49-F238E27FC236}">
                <a16:creationId xmlns:a16="http://schemas.microsoft.com/office/drawing/2014/main" id="{84F29319-20A8-1491-9811-C5EA48631481}"/>
              </a:ext>
            </a:extLst>
          </p:cNvPr>
          <p:cNvGrpSpPr/>
          <p:nvPr/>
        </p:nvGrpSpPr>
        <p:grpSpPr>
          <a:xfrm>
            <a:off x="2203700" y="2349464"/>
            <a:ext cx="1323975" cy="408075"/>
            <a:chOff x="2392484" y="1745031"/>
            <a:chExt cx="1323975" cy="408075"/>
          </a:xfrm>
        </p:grpSpPr>
        <p:pic>
          <p:nvPicPr>
            <p:cNvPr id="59" name="圖片 58">
              <a:extLst>
                <a:ext uri="{FF2B5EF4-FFF2-40B4-BE49-F238E27FC236}">
                  <a16:creationId xmlns:a16="http://schemas.microsoft.com/office/drawing/2014/main" id="{267175F9-2E73-29D3-DB5B-94FA731A0B72}"/>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60" name="TextBox 27">
              <a:extLst>
                <a:ext uri="{FF2B5EF4-FFF2-40B4-BE49-F238E27FC236}">
                  <a16:creationId xmlns:a16="http://schemas.microsoft.com/office/drawing/2014/main" id="{907F6F76-291E-A77A-5FD5-DF1A7963E7C8}"/>
                </a:ext>
              </a:extLst>
            </p:cNvPr>
            <p:cNvSpPr txBox="1"/>
            <p:nvPr/>
          </p:nvSpPr>
          <p:spPr>
            <a:xfrm>
              <a:off x="27908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61" name="群組 60">
            <a:extLst>
              <a:ext uri="{FF2B5EF4-FFF2-40B4-BE49-F238E27FC236}">
                <a16:creationId xmlns:a16="http://schemas.microsoft.com/office/drawing/2014/main" id="{D5642141-C31E-4E6A-E964-E990253D3EC1}"/>
              </a:ext>
            </a:extLst>
          </p:cNvPr>
          <p:cNvGrpSpPr/>
          <p:nvPr/>
        </p:nvGrpSpPr>
        <p:grpSpPr>
          <a:xfrm>
            <a:off x="4126330" y="2349464"/>
            <a:ext cx="1323975" cy="408075"/>
            <a:chOff x="2392484" y="1745031"/>
            <a:chExt cx="1323975" cy="408075"/>
          </a:xfrm>
        </p:grpSpPr>
        <p:pic>
          <p:nvPicPr>
            <p:cNvPr id="62" name="圖片 61">
              <a:extLst>
                <a:ext uri="{FF2B5EF4-FFF2-40B4-BE49-F238E27FC236}">
                  <a16:creationId xmlns:a16="http://schemas.microsoft.com/office/drawing/2014/main" id="{FDB3AF11-39C4-CB1B-3E4F-1DE69F3DB76F}"/>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63" name="TextBox 27">
              <a:extLst>
                <a:ext uri="{FF2B5EF4-FFF2-40B4-BE49-F238E27FC236}">
                  <a16:creationId xmlns:a16="http://schemas.microsoft.com/office/drawing/2014/main" id="{2A257893-D96C-2B79-4D32-8266B25BFB9A}"/>
                </a:ext>
              </a:extLst>
            </p:cNvPr>
            <p:cNvSpPr txBox="1"/>
            <p:nvPr/>
          </p:nvSpPr>
          <p:spPr>
            <a:xfrm>
              <a:off x="27813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64" name="群組 63">
            <a:extLst>
              <a:ext uri="{FF2B5EF4-FFF2-40B4-BE49-F238E27FC236}">
                <a16:creationId xmlns:a16="http://schemas.microsoft.com/office/drawing/2014/main" id="{D9BF68D9-52F5-D08F-B1E8-ACB9729602C7}"/>
              </a:ext>
            </a:extLst>
          </p:cNvPr>
          <p:cNvGrpSpPr/>
          <p:nvPr/>
        </p:nvGrpSpPr>
        <p:grpSpPr>
          <a:xfrm>
            <a:off x="6067721" y="2349464"/>
            <a:ext cx="1323975" cy="408075"/>
            <a:chOff x="2392484" y="1745031"/>
            <a:chExt cx="1323975" cy="408075"/>
          </a:xfrm>
        </p:grpSpPr>
        <p:pic>
          <p:nvPicPr>
            <p:cNvPr id="65" name="圖片 64">
              <a:extLst>
                <a:ext uri="{FF2B5EF4-FFF2-40B4-BE49-F238E27FC236}">
                  <a16:creationId xmlns:a16="http://schemas.microsoft.com/office/drawing/2014/main" id="{1171CD1D-7DD1-51F3-8D3B-A34731184244}"/>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66" name="TextBox 27">
              <a:extLst>
                <a:ext uri="{FF2B5EF4-FFF2-40B4-BE49-F238E27FC236}">
                  <a16:creationId xmlns:a16="http://schemas.microsoft.com/office/drawing/2014/main" id="{31FA1A73-BB4E-6C0B-657C-E67FFF88913E}"/>
                </a:ext>
              </a:extLst>
            </p:cNvPr>
            <p:cNvSpPr txBox="1"/>
            <p:nvPr/>
          </p:nvSpPr>
          <p:spPr>
            <a:xfrm>
              <a:off x="25622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67" name="群組 66">
            <a:extLst>
              <a:ext uri="{FF2B5EF4-FFF2-40B4-BE49-F238E27FC236}">
                <a16:creationId xmlns:a16="http://schemas.microsoft.com/office/drawing/2014/main" id="{60FBC1B1-773B-2BDA-2369-96403B5B072D}"/>
              </a:ext>
            </a:extLst>
          </p:cNvPr>
          <p:cNvGrpSpPr/>
          <p:nvPr/>
        </p:nvGrpSpPr>
        <p:grpSpPr>
          <a:xfrm>
            <a:off x="7888415" y="2349464"/>
            <a:ext cx="1323975" cy="408075"/>
            <a:chOff x="2392484" y="1745031"/>
            <a:chExt cx="1323975" cy="408075"/>
          </a:xfrm>
        </p:grpSpPr>
        <p:pic>
          <p:nvPicPr>
            <p:cNvPr id="68" name="圖片 67">
              <a:extLst>
                <a:ext uri="{FF2B5EF4-FFF2-40B4-BE49-F238E27FC236}">
                  <a16:creationId xmlns:a16="http://schemas.microsoft.com/office/drawing/2014/main" id="{B5E1631B-1B5F-ABDA-406E-1EDF52CA61E5}"/>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69" name="TextBox 27">
              <a:extLst>
                <a:ext uri="{FF2B5EF4-FFF2-40B4-BE49-F238E27FC236}">
                  <a16:creationId xmlns:a16="http://schemas.microsoft.com/office/drawing/2014/main" id="{EBC12EC8-1C93-2713-70F4-D7F959CA3DB4}"/>
                </a:ext>
              </a:extLst>
            </p:cNvPr>
            <p:cNvSpPr txBox="1"/>
            <p:nvPr/>
          </p:nvSpPr>
          <p:spPr>
            <a:xfrm>
              <a:off x="27813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70" name="群組 69">
            <a:extLst>
              <a:ext uri="{FF2B5EF4-FFF2-40B4-BE49-F238E27FC236}">
                <a16:creationId xmlns:a16="http://schemas.microsoft.com/office/drawing/2014/main" id="{FFF9F0DC-9C77-5A1C-7C0D-5F48689638D2}"/>
              </a:ext>
            </a:extLst>
          </p:cNvPr>
          <p:cNvGrpSpPr/>
          <p:nvPr/>
        </p:nvGrpSpPr>
        <p:grpSpPr>
          <a:xfrm>
            <a:off x="2193221" y="2883376"/>
            <a:ext cx="1323975" cy="408075"/>
            <a:chOff x="2392484" y="1745031"/>
            <a:chExt cx="1323975" cy="408075"/>
          </a:xfrm>
        </p:grpSpPr>
        <p:pic>
          <p:nvPicPr>
            <p:cNvPr id="71" name="圖片 70">
              <a:extLst>
                <a:ext uri="{FF2B5EF4-FFF2-40B4-BE49-F238E27FC236}">
                  <a16:creationId xmlns:a16="http://schemas.microsoft.com/office/drawing/2014/main" id="{94282945-B9B3-F17E-199C-247E0DB7CE43}"/>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72" name="TextBox 27">
              <a:extLst>
                <a:ext uri="{FF2B5EF4-FFF2-40B4-BE49-F238E27FC236}">
                  <a16:creationId xmlns:a16="http://schemas.microsoft.com/office/drawing/2014/main" id="{166BD2E7-6722-17C2-6CF1-0D0A3FE4F876}"/>
                </a:ext>
              </a:extLst>
            </p:cNvPr>
            <p:cNvSpPr txBox="1"/>
            <p:nvPr/>
          </p:nvSpPr>
          <p:spPr>
            <a:xfrm>
              <a:off x="25622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73" name="群組 72">
            <a:extLst>
              <a:ext uri="{FF2B5EF4-FFF2-40B4-BE49-F238E27FC236}">
                <a16:creationId xmlns:a16="http://schemas.microsoft.com/office/drawing/2014/main" id="{F3D96A05-9EEC-25A8-E0CC-691DEE927D46}"/>
              </a:ext>
            </a:extLst>
          </p:cNvPr>
          <p:cNvGrpSpPr/>
          <p:nvPr/>
        </p:nvGrpSpPr>
        <p:grpSpPr>
          <a:xfrm>
            <a:off x="4115851" y="2883376"/>
            <a:ext cx="1323975" cy="408075"/>
            <a:chOff x="2392484" y="1745031"/>
            <a:chExt cx="1323975" cy="408075"/>
          </a:xfrm>
        </p:grpSpPr>
        <p:pic>
          <p:nvPicPr>
            <p:cNvPr id="74" name="圖片 73">
              <a:extLst>
                <a:ext uri="{FF2B5EF4-FFF2-40B4-BE49-F238E27FC236}">
                  <a16:creationId xmlns:a16="http://schemas.microsoft.com/office/drawing/2014/main" id="{2A4D598A-9DE4-990C-7479-F10037A9C0B9}"/>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75" name="TextBox 27">
              <a:extLst>
                <a:ext uri="{FF2B5EF4-FFF2-40B4-BE49-F238E27FC236}">
                  <a16:creationId xmlns:a16="http://schemas.microsoft.com/office/drawing/2014/main" id="{064EE93C-7DAB-7B52-38EC-AD9917EC3399}"/>
                </a:ext>
              </a:extLst>
            </p:cNvPr>
            <p:cNvSpPr txBox="1"/>
            <p:nvPr/>
          </p:nvSpPr>
          <p:spPr>
            <a:xfrm>
              <a:off x="280035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76" name="群組 75">
            <a:extLst>
              <a:ext uri="{FF2B5EF4-FFF2-40B4-BE49-F238E27FC236}">
                <a16:creationId xmlns:a16="http://schemas.microsoft.com/office/drawing/2014/main" id="{31229DF2-5905-7FBA-94B6-B42DC47436F5}"/>
              </a:ext>
            </a:extLst>
          </p:cNvPr>
          <p:cNvGrpSpPr/>
          <p:nvPr/>
        </p:nvGrpSpPr>
        <p:grpSpPr>
          <a:xfrm>
            <a:off x="6057242" y="2883376"/>
            <a:ext cx="1323975" cy="408075"/>
            <a:chOff x="2392484" y="1745031"/>
            <a:chExt cx="1323975" cy="408075"/>
          </a:xfrm>
        </p:grpSpPr>
        <p:pic>
          <p:nvPicPr>
            <p:cNvPr id="77" name="圖片 76">
              <a:extLst>
                <a:ext uri="{FF2B5EF4-FFF2-40B4-BE49-F238E27FC236}">
                  <a16:creationId xmlns:a16="http://schemas.microsoft.com/office/drawing/2014/main" id="{2D23803B-164A-E51F-2D18-F9494608F7BE}"/>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78" name="TextBox 27">
              <a:extLst>
                <a:ext uri="{FF2B5EF4-FFF2-40B4-BE49-F238E27FC236}">
                  <a16:creationId xmlns:a16="http://schemas.microsoft.com/office/drawing/2014/main" id="{E9991E05-FB3C-EE1D-D869-275C835CC9F1}"/>
                </a:ext>
              </a:extLst>
            </p:cNvPr>
            <p:cNvSpPr txBox="1"/>
            <p:nvPr/>
          </p:nvSpPr>
          <p:spPr>
            <a:xfrm>
              <a:off x="27908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79" name="群組 78">
            <a:extLst>
              <a:ext uri="{FF2B5EF4-FFF2-40B4-BE49-F238E27FC236}">
                <a16:creationId xmlns:a16="http://schemas.microsoft.com/office/drawing/2014/main" id="{51EAF101-AD4D-6E69-F182-AF898DFE1A42}"/>
              </a:ext>
            </a:extLst>
          </p:cNvPr>
          <p:cNvGrpSpPr/>
          <p:nvPr/>
        </p:nvGrpSpPr>
        <p:grpSpPr>
          <a:xfrm>
            <a:off x="7877936" y="2883376"/>
            <a:ext cx="1323975" cy="408075"/>
            <a:chOff x="2392484" y="1745031"/>
            <a:chExt cx="1323975" cy="408075"/>
          </a:xfrm>
        </p:grpSpPr>
        <p:pic>
          <p:nvPicPr>
            <p:cNvPr id="80" name="圖片 79">
              <a:extLst>
                <a:ext uri="{FF2B5EF4-FFF2-40B4-BE49-F238E27FC236}">
                  <a16:creationId xmlns:a16="http://schemas.microsoft.com/office/drawing/2014/main" id="{93B6ECF8-52E7-0054-54D4-6199BFBCC11E}"/>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81" name="TextBox 27">
              <a:extLst>
                <a:ext uri="{FF2B5EF4-FFF2-40B4-BE49-F238E27FC236}">
                  <a16:creationId xmlns:a16="http://schemas.microsoft.com/office/drawing/2014/main" id="{C19112E3-2447-6FB8-275D-8C60EF5E8403}"/>
                </a:ext>
              </a:extLst>
            </p:cNvPr>
            <p:cNvSpPr txBox="1"/>
            <p:nvPr/>
          </p:nvSpPr>
          <p:spPr>
            <a:xfrm>
              <a:off x="25622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82" name="群組 81">
            <a:extLst>
              <a:ext uri="{FF2B5EF4-FFF2-40B4-BE49-F238E27FC236}">
                <a16:creationId xmlns:a16="http://schemas.microsoft.com/office/drawing/2014/main" id="{FA3FC2FB-7C80-5E69-D32C-5020438FE099}"/>
              </a:ext>
            </a:extLst>
          </p:cNvPr>
          <p:cNvGrpSpPr/>
          <p:nvPr/>
        </p:nvGrpSpPr>
        <p:grpSpPr>
          <a:xfrm>
            <a:off x="2193221" y="3442916"/>
            <a:ext cx="1323975" cy="408075"/>
            <a:chOff x="2392484" y="1745031"/>
            <a:chExt cx="1323975" cy="408075"/>
          </a:xfrm>
        </p:grpSpPr>
        <p:pic>
          <p:nvPicPr>
            <p:cNvPr id="83" name="圖片 82">
              <a:extLst>
                <a:ext uri="{FF2B5EF4-FFF2-40B4-BE49-F238E27FC236}">
                  <a16:creationId xmlns:a16="http://schemas.microsoft.com/office/drawing/2014/main" id="{97E8B049-39DC-1808-0673-69F0B56602C5}"/>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84" name="TextBox 27">
              <a:extLst>
                <a:ext uri="{FF2B5EF4-FFF2-40B4-BE49-F238E27FC236}">
                  <a16:creationId xmlns:a16="http://schemas.microsoft.com/office/drawing/2014/main" id="{E3F09547-4389-F71F-EED8-B530CE543E16}"/>
                </a:ext>
              </a:extLst>
            </p:cNvPr>
            <p:cNvSpPr txBox="1"/>
            <p:nvPr/>
          </p:nvSpPr>
          <p:spPr>
            <a:xfrm>
              <a:off x="27908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85" name="群組 84">
            <a:extLst>
              <a:ext uri="{FF2B5EF4-FFF2-40B4-BE49-F238E27FC236}">
                <a16:creationId xmlns:a16="http://schemas.microsoft.com/office/drawing/2014/main" id="{D5BDFB29-6167-8880-17F7-A857C03BC03A}"/>
              </a:ext>
            </a:extLst>
          </p:cNvPr>
          <p:cNvGrpSpPr/>
          <p:nvPr/>
        </p:nvGrpSpPr>
        <p:grpSpPr>
          <a:xfrm>
            <a:off x="4115851" y="3442916"/>
            <a:ext cx="1323975" cy="408075"/>
            <a:chOff x="2392484" y="1745031"/>
            <a:chExt cx="1323975" cy="408075"/>
          </a:xfrm>
        </p:grpSpPr>
        <p:pic>
          <p:nvPicPr>
            <p:cNvPr id="86" name="圖片 85">
              <a:extLst>
                <a:ext uri="{FF2B5EF4-FFF2-40B4-BE49-F238E27FC236}">
                  <a16:creationId xmlns:a16="http://schemas.microsoft.com/office/drawing/2014/main" id="{E7A4346E-9C17-0225-4F2A-EBAA127F4005}"/>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87" name="TextBox 27">
              <a:extLst>
                <a:ext uri="{FF2B5EF4-FFF2-40B4-BE49-F238E27FC236}">
                  <a16:creationId xmlns:a16="http://schemas.microsoft.com/office/drawing/2014/main" id="{410CF8F5-C49F-750D-0E01-82354382EDBE}"/>
                </a:ext>
              </a:extLst>
            </p:cNvPr>
            <p:cNvSpPr txBox="1"/>
            <p:nvPr/>
          </p:nvSpPr>
          <p:spPr>
            <a:xfrm>
              <a:off x="321945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88" name="群組 87">
            <a:extLst>
              <a:ext uri="{FF2B5EF4-FFF2-40B4-BE49-F238E27FC236}">
                <a16:creationId xmlns:a16="http://schemas.microsoft.com/office/drawing/2014/main" id="{39BA0BFD-4C7A-CC19-D7AA-3CDAF343B64F}"/>
              </a:ext>
            </a:extLst>
          </p:cNvPr>
          <p:cNvGrpSpPr/>
          <p:nvPr/>
        </p:nvGrpSpPr>
        <p:grpSpPr>
          <a:xfrm>
            <a:off x="6057242" y="3442916"/>
            <a:ext cx="1323975" cy="408075"/>
            <a:chOff x="2392484" y="1745031"/>
            <a:chExt cx="1323975" cy="408075"/>
          </a:xfrm>
        </p:grpSpPr>
        <p:pic>
          <p:nvPicPr>
            <p:cNvPr id="89" name="圖片 88">
              <a:extLst>
                <a:ext uri="{FF2B5EF4-FFF2-40B4-BE49-F238E27FC236}">
                  <a16:creationId xmlns:a16="http://schemas.microsoft.com/office/drawing/2014/main" id="{0DBC8C59-8303-1FBB-07FA-B29BD5467F01}"/>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90" name="TextBox 27">
              <a:extLst>
                <a:ext uri="{FF2B5EF4-FFF2-40B4-BE49-F238E27FC236}">
                  <a16:creationId xmlns:a16="http://schemas.microsoft.com/office/drawing/2014/main" id="{BA29325A-1673-9A72-ED30-C93E0D9D8C13}"/>
                </a:ext>
              </a:extLst>
            </p:cNvPr>
            <p:cNvSpPr txBox="1"/>
            <p:nvPr/>
          </p:nvSpPr>
          <p:spPr>
            <a:xfrm>
              <a:off x="257175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91" name="群組 90">
            <a:extLst>
              <a:ext uri="{FF2B5EF4-FFF2-40B4-BE49-F238E27FC236}">
                <a16:creationId xmlns:a16="http://schemas.microsoft.com/office/drawing/2014/main" id="{48F00D22-B902-6022-22E5-362865A73ED2}"/>
              </a:ext>
            </a:extLst>
          </p:cNvPr>
          <p:cNvGrpSpPr/>
          <p:nvPr/>
        </p:nvGrpSpPr>
        <p:grpSpPr>
          <a:xfrm>
            <a:off x="7877936" y="3442916"/>
            <a:ext cx="1323975" cy="408075"/>
            <a:chOff x="2392484" y="1745031"/>
            <a:chExt cx="1323975" cy="408075"/>
          </a:xfrm>
        </p:grpSpPr>
        <p:pic>
          <p:nvPicPr>
            <p:cNvPr id="92" name="圖片 91">
              <a:extLst>
                <a:ext uri="{FF2B5EF4-FFF2-40B4-BE49-F238E27FC236}">
                  <a16:creationId xmlns:a16="http://schemas.microsoft.com/office/drawing/2014/main" id="{AD875CCE-0994-DB15-9FB5-40A0684AF4BC}"/>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93" name="TextBox 27">
              <a:extLst>
                <a:ext uri="{FF2B5EF4-FFF2-40B4-BE49-F238E27FC236}">
                  <a16:creationId xmlns:a16="http://schemas.microsoft.com/office/drawing/2014/main" id="{769B43F0-31DF-429F-9668-DAC18829EEE6}"/>
                </a:ext>
              </a:extLst>
            </p:cNvPr>
            <p:cNvSpPr txBox="1"/>
            <p:nvPr/>
          </p:nvSpPr>
          <p:spPr>
            <a:xfrm>
              <a:off x="27908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06" name="群組 105">
            <a:extLst>
              <a:ext uri="{FF2B5EF4-FFF2-40B4-BE49-F238E27FC236}">
                <a16:creationId xmlns:a16="http://schemas.microsoft.com/office/drawing/2014/main" id="{C4836933-3EE9-23F8-6D0C-413F268C1C06}"/>
              </a:ext>
            </a:extLst>
          </p:cNvPr>
          <p:cNvGrpSpPr/>
          <p:nvPr/>
        </p:nvGrpSpPr>
        <p:grpSpPr>
          <a:xfrm>
            <a:off x="2194174" y="4003448"/>
            <a:ext cx="1323975" cy="408075"/>
            <a:chOff x="2392484" y="1745031"/>
            <a:chExt cx="1323975" cy="408075"/>
          </a:xfrm>
        </p:grpSpPr>
        <p:pic>
          <p:nvPicPr>
            <p:cNvPr id="107" name="圖片 106">
              <a:extLst>
                <a:ext uri="{FF2B5EF4-FFF2-40B4-BE49-F238E27FC236}">
                  <a16:creationId xmlns:a16="http://schemas.microsoft.com/office/drawing/2014/main" id="{9A498BDC-6627-162D-6F9A-907B20D147C1}"/>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08" name="TextBox 27">
              <a:extLst>
                <a:ext uri="{FF2B5EF4-FFF2-40B4-BE49-F238E27FC236}">
                  <a16:creationId xmlns:a16="http://schemas.microsoft.com/office/drawing/2014/main" id="{014FD24F-7A9F-916B-0176-C300C3A89F21}"/>
                </a:ext>
              </a:extLst>
            </p:cNvPr>
            <p:cNvSpPr txBox="1"/>
            <p:nvPr/>
          </p:nvSpPr>
          <p:spPr>
            <a:xfrm>
              <a:off x="27813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09" name="群組 108">
            <a:extLst>
              <a:ext uri="{FF2B5EF4-FFF2-40B4-BE49-F238E27FC236}">
                <a16:creationId xmlns:a16="http://schemas.microsoft.com/office/drawing/2014/main" id="{4AA019A0-0C4D-85F8-2BC6-DFB2617D65D3}"/>
              </a:ext>
            </a:extLst>
          </p:cNvPr>
          <p:cNvGrpSpPr/>
          <p:nvPr/>
        </p:nvGrpSpPr>
        <p:grpSpPr>
          <a:xfrm>
            <a:off x="4116804" y="4003448"/>
            <a:ext cx="1323975" cy="408075"/>
            <a:chOff x="2392484" y="1745031"/>
            <a:chExt cx="1323975" cy="408075"/>
          </a:xfrm>
        </p:grpSpPr>
        <p:pic>
          <p:nvPicPr>
            <p:cNvPr id="110" name="圖片 109">
              <a:extLst>
                <a:ext uri="{FF2B5EF4-FFF2-40B4-BE49-F238E27FC236}">
                  <a16:creationId xmlns:a16="http://schemas.microsoft.com/office/drawing/2014/main" id="{6181CC1A-CFC1-FD92-60FE-A8AEC740BC97}"/>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11" name="TextBox 27">
              <a:extLst>
                <a:ext uri="{FF2B5EF4-FFF2-40B4-BE49-F238E27FC236}">
                  <a16:creationId xmlns:a16="http://schemas.microsoft.com/office/drawing/2014/main" id="{5850AE34-4297-5AC8-716E-525E2959104A}"/>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12" name="群組 111">
            <a:extLst>
              <a:ext uri="{FF2B5EF4-FFF2-40B4-BE49-F238E27FC236}">
                <a16:creationId xmlns:a16="http://schemas.microsoft.com/office/drawing/2014/main" id="{1D8B62CD-6429-3785-511F-2D2D43C6E7FC}"/>
              </a:ext>
            </a:extLst>
          </p:cNvPr>
          <p:cNvGrpSpPr/>
          <p:nvPr/>
        </p:nvGrpSpPr>
        <p:grpSpPr>
          <a:xfrm>
            <a:off x="6058195" y="4003448"/>
            <a:ext cx="1323975" cy="408075"/>
            <a:chOff x="2392484" y="1745031"/>
            <a:chExt cx="1323975" cy="408075"/>
          </a:xfrm>
        </p:grpSpPr>
        <p:pic>
          <p:nvPicPr>
            <p:cNvPr id="113" name="圖片 112">
              <a:extLst>
                <a:ext uri="{FF2B5EF4-FFF2-40B4-BE49-F238E27FC236}">
                  <a16:creationId xmlns:a16="http://schemas.microsoft.com/office/drawing/2014/main" id="{8B7BC54F-63BA-F190-A4CB-7C2A7461B89B}"/>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14" name="TextBox 27">
              <a:extLst>
                <a:ext uri="{FF2B5EF4-FFF2-40B4-BE49-F238E27FC236}">
                  <a16:creationId xmlns:a16="http://schemas.microsoft.com/office/drawing/2014/main" id="{5C773FAC-390A-2DD0-C454-0A52D2BA9D20}"/>
                </a:ext>
              </a:extLst>
            </p:cNvPr>
            <p:cNvSpPr txBox="1"/>
            <p:nvPr/>
          </p:nvSpPr>
          <p:spPr>
            <a:xfrm>
              <a:off x="27908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15" name="群組 114">
            <a:extLst>
              <a:ext uri="{FF2B5EF4-FFF2-40B4-BE49-F238E27FC236}">
                <a16:creationId xmlns:a16="http://schemas.microsoft.com/office/drawing/2014/main" id="{B2DA8D4D-5A9B-2049-EDAF-C2FB8A14F488}"/>
              </a:ext>
            </a:extLst>
          </p:cNvPr>
          <p:cNvGrpSpPr/>
          <p:nvPr/>
        </p:nvGrpSpPr>
        <p:grpSpPr>
          <a:xfrm>
            <a:off x="7878889" y="4012973"/>
            <a:ext cx="1323975" cy="408075"/>
            <a:chOff x="2392484" y="1754556"/>
            <a:chExt cx="1323975" cy="408075"/>
          </a:xfrm>
        </p:grpSpPr>
        <p:pic>
          <p:nvPicPr>
            <p:cNvPr id="116" name="圖片 115">
              <a:extLst>
                <a:ext uri="{FF2B5EF4-FFF2-40B4-BE49-F238E27FC236}">
                  <a16:creationId xmlns:a16="http://schemas.microsoft.com/office/drawing/2014/main" id="{34D6CEFF-0A5B-CB8B-DA46-AEB4CDE1CFF9}"/>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17" name="TextBox 27">
              <a:extLst>
                <a:ext uri="{FF2B5EF4-FFF2-40B4-BE49-F238E27FC236}">
                  <a16:creationId xmlns:a16="http://schemas.microsoft.com/office/drawing/2014/main" id="{3D790AB0-83D0-889C-9CEF-74BEA0C4A7D3}"/>
                </a:ext>
              </a:extLst>
            </p:cNvPr>
            <p:cNvSpPr txBox="1"/>
            <p:nvPr/>
          </p:nvSpPr>
          <p:spPr>
            <a:xfrm>
              <a:off x="2562225" y="1754556"/>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18" name="群組 117">
            <a:extLst>
              <a:ext uri="{FF2B5EF4-FFF2-40B4-BE49-F238E27FC236}">
                <a16:creationId xmlns:a16="http://schemas.microsoft.com/office/drawing/2014/main" id="{B00E5B27-69C7-2790-DCD0-6E8C4E9777A9}"/>
              </a:ext>
            </a:extLst>
          </p:cNvPr>
          <p:cNvGrpSpPr/>
          <p:nvPr/>
        </p:nvGrpSpPr>
        <p:grpSpPr>
          <a:xfrm>
            <a:off x="2193221" y="4551592"/>
            <a:ext cx="1323975" cy="408075"/>
            <a:chOff x="2392484" y="1745031"/>
            <a:chExt cx="1323975" cy="408075"/>
          </a:xfrm>
        </p:grpSpPr>
        <p:pic>
          <p:nvPicPr>
            <p:cNvPr id="119" name="圖片 118">
              <a:extLst>
                <a:ext uri="{FF2B5EF4-FFF2-40B4-BE49-F238E27FC236}">
                  <a16:creationId xmlns:a16="http://schemas.microsoft.com/office/drawing/2014/main" id="{17A60517-41F3-0C85-2D16-6389834122F7}"/>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20" name="TextBox 27">
              <a:extLst>
                <a:ext uri="{FF2B5EF4-FFF2-40B4-BE49-F238E27FC236}">
                  <a16:creationId xmlns:a16="http://schemas.microsoft.com/office/drawing/2014/main" id="{105CC1A2-4D1A-FD9A-F37A-AD67B429D384}"/>
                </a:ext>
              </a:extLst>
            </p:cNvPr>
            <p:cNvSpPr txBox="1"/>
            <p:nvPr/>
          </p:nvSpPr>
          <p:spPr>
            <a:xfrm>
              <a:off x="32385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21" name="群組 120">
            <a:extLst>
              <a:ext uri="{FF2B5EF4-FFF2-40B4-BE49-F238E27FC236}">
                <a16:creationId xmlns:a16="http://schemas.microsoft.com/office/drawing/2014/main" id="{BFB9F3A3-7B64-60AD-89DD-0100BB5FBD60}"/>
              </a:ext>
            </a:extLst>
          </p:cNvPr>
          <p:cNvGrpSpPr/>
          <p:nvPr/>
        </p:nvGrpSpPr>
        <p:grpSpPr>
          <a:xfrm>
            <a:off x="4115851" y="4551592"/>
            <a:ext cx="1323975" cy="408075"/>
            <a:chOff x="2392484" y="1745031"/>
            <a:chExt cx="1323975" cy="408075"/>
          </a:xfrm>
        </p:grpSpPr>
        <p:pic>
          <p:nvPicPr>
            <p:cNvPr id="122" name="圖片 121">
              <a:extLst>
                <a:ext uri="{FF2B5EF4-FFF2-40B4-BE49-F238E27FC236}">
                  <a16:creationId xmlns:a16="http://schemas.microsoft.com/office/drawing/2014/main" id="{7AACC83F-6027-FAAB-CBE4-B9A2F0E851AE}"/>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23" name="TextBox 27">
              <a:extLst>
                <a:ext uri="{FF2B5EF4-FFF2-40B4-BE49-F238E27FC236}">
                  <a16:creationId xmlns:a16="http://schemas.microsoft.com/office/drawing/2014/main" id="{156C6E39-0A61-D2C7-AD1A-94FDAD063CB3}"/>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24" name="群組 123">
            <a:extLst>
              <a:ext uri="{FF2B5EF4-FFF2-40B4-BE49-F238E27FC236}">
                <a16:creationId xmlns:a16="http://schemas.microsoft.com/office/drawing/2014/main" id="{777BB3E9-C8FD-8969-682B-EE31E97A890A}"/>
              </a:ext>
            </a:extLst>
          </p:cNvPr>
          <p:cNvGrpSpPr/>
          <p:nvPr/>
        </p:nvGrpSpPr>
        <p:grpSpPr>
          <a:xfrm>
            <a:off x="6057242" y="4551592"/>
            <a:ext cx="1323975" cy="408075"/>
            <a:chOff x="2392484" y="1745031"/>
            <a:chExt cx="1323975" cy="408075"/>
          </a:xfrm>
        </p:grpSpPr>
        <p:pic>
          <p:nvPicPr>
            <p:cNvPr id="125" name="圖片 124">
              <a:extLst>
                <a:ext uri="{FF2B5EF4-FFF2-40B4-BE49-F238E27FC236}">
                  <a16:creationId xmlns:a16="http://schemas.microsoft.com/office/drawing/2014/main" id="{999657C1-182B-9259-BD27-39779CF41B40}"/>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26" name="TextBox 27">
              <a:extLst>
                <a:ext uri="{FF2B5EF4-FFF2-40B4-BE49-F238E27FC236}">
                  <a16:creationId xmlns:a16="http://schemas.microsoft.com/office/drawing/2014/main" id="{E6DE21D5-AFAB-09AE-19B8-CE94983E2A8F}"/>
                </a:ext>
              </a:extLst>
            </p:cNvPr>
            <p:cNvSpPr txBox="1"/>
            <p:nvPr/>
          </p:nvSpPr>
          <p:spPr>
            <a:xfrm>
              <a:off x="30099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27" name="群組 126">
            <a:extLst>
              <a:ext uri="{FF2B5EF4-FFF2-40B4-BE49-F238E27FC236}">
                <a16:creationId xmlns:a16="http://schemas.microsoft.com/office/drawing/2014/main" id="{9A6361FE-09FD-380F-8264-C3B1FA7B3F6F}"/>
              </a:ext>
            </a:extLst>
          </p:cNvPr>
          <p:cNvGrpSpPr/>
          <p:nvPr/>
        </p:nvGrpSpPr>
        <p:grpSpPr>
          <a:xfrm>
            <a:off x="7877936" y="4551592"/>
            <a:ext cx="1323975" cy="408075"/>
            <a:chOff x="2392484" y="1745031"/>
            <a:chExt cx="1323975" cy="408075"/>
          </a:xfrm>
        </p:grpSpPr>
        <p:pic>
          <p:nvPicPr>
            <p:cNvPr id="128" name="圖片 127">
              <a:extLst>
                <a:ext uri="{FF2B5EF4-FFF2-40B4-BE49-F238E27FC236}">
                  <a16:creationId xmlns:a16="http://schemas.microsoft.com/office/drawing/2014/main" id="{40D66E87-BBF8-9757-81B1-30BA845D011D}"/>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29" name="TextBox 27">
              <a:extLst>
                <a:ext uri="{FF2B5EF4-FFF2-40B4-BE49-F238E27FC236}">
                  <a16:creationId xmlns:a16="http://schemas.microsoft.com/office/drawing/2014/main" id="{90B020BD-1C63-B1F0-A141-3EF2C68E8941}"/>
                </a:ext>
              </a:extLst>
            </p:cNvPr>
            <p:cNvSpPr txBox="1"/>
            <p:nvPr/>
          </p:nvSpPr>
          <p:spPr>
            <a:xfrm>
              <a:off x="321945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30" name="群組 129">
            <a:extLst>
              <a:ext uri="{FF2B5EF4-FFF2-40B4-BE49-F238E27FC236}">
                <a16:creationId xmlns:a16="http://schemas.microsoft.com/office/drawing/2014/main" id="{66EC2707-348C-D32E-8EDD-653E561A0966}"/>
              </a:ext>
            </a:extLst>
          </p:cNvPr>
          <p:cNvGrpSpPr/>
          <p:nvPr/>
        </p:nvGrpSpPr>
        <p:grpSpPr>
          <a:xfrm>
            <a:off x="2193221" y="5107760"/>
            <a:ext cx="1415471" cy="408075"/>
            <a:chOff x="2392484" y="1745031"/>
            <a:chExt cx="1415471" cy="408075"/>
          </a:xfrm>
        </p:grpSpPr>
        <p:pic>
          <p:nvPicPr>
            <p:cNvPr id="131" name="圖片 130">
              <a:extLst>
                <a:ext uri="{FF2B5EF4-FFF2-40B4-BE49-F238E27FC236}">
                  <a16:creationId xmlns:a16="http://schemas.microsoft.com/office/drawing/2014/main" id="{057B0E50-294A-357D-CBB4-68E8173F37FF}"/>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32" name="TextBox 27">
              <a:extLst>
                <a:ext uri="{FF2B5EF4-FFF2-40B4-BE49-F238E27FC236}">
                  <a16:creationId xmlns:a16="http://schemas.microsoft.com/office/drawing/2014/main" id="{2EE65952-08A8-FB05-9429-D9A3FDF01042}"/>
                </a:ext>
              </a:extLst>
            </p:cNvPr>
            <p:cNvSpPr txBox="1"/>
            <p:nvPr/>
          </p:nvSpPr>
          <p:spPr>
            <a:xfrm>
              <a:off x="34385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33" name="群組 132">
            <a:extLst>
              <a:ext uri="{FF2B5EF4-FFF2-40B4-BE49-F238E27FC236}">
                <a16:creationId xmlns:a16="http://schemas.microsoft.com/office/drawing/2014/main" id="{C333AE9A-781E-6C71-97F2-10746E52FA5F}"/>
              </a:ext>
            </a:extLst>
          </p:cNvPr>
          <p:cNvGrpSpPr/>
          <p:nvPr/>
        </p:nvGrpSpPr>
        <p:grpSpPr>
          <a:xfrm>
            <a:off x="4115851" y="5107760"/>
            <a:ext cx="1415471" cy="408075"/>
            <a:chOff x="2392484" y="1745031"/>
            <a:chExt cx="1415471" cy="408075"/>
          </a:xfrm>
        </p:grpSpPr>
        <p:pic>
          <p:nvPicPr>
            <p:cNvPr id="134" name="圖片 133">
              <a:extLst>
                <a:ext uri="{FF2B5EF4-FFF2-40B4-BE49-F238E27FC236}">
                  <a16:creationId xmlns:a16="http://schemas.microsoft.com/office/drawing/2014/main" id="{3A18B876-A89B-0F16-BF84-E4B1A66E58B0}"/>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35" name="TextBox 27">
              <a:extLst>
                <a:ext uri="{FF2B5EF4-FFF2-40B4-BE49-F238E27FC236}">
                  <a16:creationId xmlns:a16="http://schemas.microsoft.com/office/drawing/2014/main" id="{5B4B556A-E8EA-2C7A-4921-B3317184B31A}"/>
                </a:ext>
              </a:extLst>
            </p:cNvPr>
            <p:cNvSpPr txBox="1"/>
            <p:nvPr/>
          </p:nvSpPr>
          <p:spPr>
            <a:xfrm>
              <a:off x="34385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36" name="群組 135">
            <a:extLst>
              <a:ext uri="{FF2B5EF4-FFF2-40B4-BE49-F238E27FC236}">
                <a16:creationId xmlns:a16="http://schemas.microsoft.com/office/drawing/2014/main" id="{F205CA5A-43E5-6367-670F-9CB570E434B9}"/>
              </a:ext>
            </a:extLst>
          </p:cNvPr>
          <p:cNvGrpSpPr/>
          <p:nvPr/>
        </p:nvGrpSpPr>
        <p:grpSpPr>
          <a:xfrm>
            <a:off x="6057242" y="5107760"/>
            <a:ext cx="1424996" cy="408075"/>
            <a:chOff x="2392484" y="1745031"/>
            <a:chExt cx="1424996" cy="408075"/>
          </a:xfrm>
        </p:grpSpPr>
        <p:pic>
          <p:nvPicPr>
            <p:cNvPr id="137" name="圖片 136">
              <a:extLst>
                <a:ext uri="{FF2B5EF4-FFF2-40B4-BE49-F238E27FC236}">
                  <a16:creationId xmlns:a16="http://schemas.microsoft.com/office/drawing/2014/main" id="{24B193EB-D2ED-232D-7B58-354C6F4A9959}"/>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38" name="TextBox 27">
              <a:extLst>
                <a:ext uri="{FF2B5EF4-FFF2-40B4-BE49-F238E27FC236}">
                  <a16:creationId xmlns:a16="http://schemas.microsoft.com/office/drawing/2014/main" id="{9376F198-793B-4FDB-68D7-3119AA364496}"/>
                </a:ext>
              </a:extLst>
            </p:cNvPr>
            <p:cNvSpPr txBox="1"/>
            <p:nvPr/>
          </p:nvSpPr>
          <p:spPr>
            <a:xfrm>
              <a:off x="344805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39" name="群組 138">
            <a:extLst>
              <a:ext uri="{FF2B5EF4-FFF2-40B4-BE49-F238E27FC236}">
                <a16:creationId xmlns:a16="http://schemas.microsoft.com/office/drawing/2014/main" id="{270BE2B6-3AEC-A673-7BBC-51B64667A978}"/>
              </a:ext>
            </a:extLst>
          </p:cNvPr>
          <p:cNvGrpSpPr/>
          <p:nvPr/>
        </p:nvGrpSpPr>
        <p:grpSpPr>
          <a:xfrm>
            <a:off x="7877936" y="5107760"/>
            <a:ext cx="1415471" cy="408075"/>
            <a:chOff x="2392484" y="1745031"/>
            <a:chExt cx="1415471" cy="408075"/>
          </a:xfrm>
        </p:grpSpPr>
        <p:pic>
          <p:nvPicPr>
            <p:cNvPr id="140" name="圖片 139">
              <a:extLst>
                <a:ext uri="{FF2B5EF4-FFF2-40B4-BE49-F238E27FC236}">
                  <a16:creationId xmlns:a16="http://schemas.microsoft.com/office/drawing/2014/main" id="{D9FCF172-A4E9-E5C7-3D7B-8A90BC011D1C}"/>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41" name="TextBox 27">
              <a:extLst>
                <a:ext uri="{FF2B5EF4-FFF2-40B4-BE49-F238E27FC236}">
                  <a16:creationId xmlns:a16="http://schemas.microsoft.com/office/drawing/2014/main" id="{37F90008-A1C5-6B2B-59DA-39E6B67B6D2F}"/>
                </a:ext>
              </a:extLst>
            </p:cNvPr>
            <p:cNvSpPr txBox="1"/>
            <p:nvPr/>
          </p:nvSpPr>
          <p:spPr>
            <a:xfrm>
              <a:off x="34385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54" name="群組 153">
            <a:extLst>
              <a:ext uri="{FF2B5EF4-FFF2-40B4-BE49-F238E27FC236}">
                <a16:creationId xmlns:a16="http://schemas.microsoft.com/office/drawing/2014/main" id="{988B3350-6ABA-9DFE-37CD-0E4EBF4E9C61}"/>
              </a:ext>
            </a:extLst>
          </p:cNvPr>
          <p:cNvGrpSpPr/>
          <p:nvPr/>
        </p:nvGrpSpPr>
        <p:grpSpPr>
          <a:xfrm>
            <a:off x="2193221" y="5658350"/>
            <a:ext cx="1323975" cy="408075"/>
            <a:chOff x="2392484" y="1745031"/>
            <a:chExt cx="1323975" cy="408075"/>
          </a:xfrm>
        </p:grpSpPr>
        <p:pic>
          <p:nvPicPr>
            <p:cNvPr id="155" name="圖片 154">
              <a:extLst>
                <a:ext uri="{FF2B5EF4-FFF2-40B4-BE49-F238E27FC236}">
                  <a16:creationId xmlns:a16="http://schemas.microsoft.com/office/drawing/2014/main" id="{0B60B317-C687-2B8D-B6A6-BF9609EB06B1}"/>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56" name="TextBox 27">
              <a:extLst>
                <a:ext uri="{FF2B5EF4-FFF2-40B4-BE49-F238E27FC236}">
                  <a16:creationId xmlns:a16="http://schemas.microsoft.com/office/drawing/2014/main" id="{2FB03F5F-A7F8-9A85-10E1-A144D5BB762A}"/>
                </a:ext>
              </a:extLst>
            </p:cNvPr>
            <p:cNvSpPr txBox="1"/>
            <p:nvPr/>
          </p:nvSpPr>
          <p:spPr>
            <a:xfrm>
              <a:off x="323850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57" name="群組 156">
            <a:extLst>
              <a:ext uri="{FF2B5EF4-FFF2-40B4-BE49-F238E27FC236}">
                <a16:creationId xmlns:a16="http://schemas.microsoft.com/office/drawing/2014/main" id="{BE87F7B9-DE81-82AB-A7C0-6888EDAF1104}"/>
              </a:ext>
            </a:extLst>
          </p:cNvPr>
          <p:cNvGrpSpPr/>
          <p:nvPr/>
        </p:nvGrpSpPr>
        <p:grpSpPr>
          <a:xfrm>
            <a:off x="4115851" y="5658350"/>
            <a:ext cx="1323975" cy="408075"/>
            <a:chOff x="2392484" y="1745031"/>
            <a:chExt cx="1323975" cy="408075"/>
          </a:xfrm>
        </p:grpSpPr>
        <p:pic>
          <p:nvPicPr>
            <p:cNvPr id="158" name="圖片 157">
              <a:extLst>
                <a:ext uri="{FF2B5EF4-FFF2-40B4-BE49-F238E27FC236}">
                  <a16:creationId xmlns:a16="http://schemas.microsoft.com/office/drawing/2014/main" id="{0720DCDC-32C6-847A-BBC7-66A3765EF1C2}"/>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59" name="TextBox 27">
              <a:extLst>
                <a:ext uri="{FF2B5EF4-FFF2-40B4-BE49-F238E27FC236}">
                  <a16:creationId xmlns:a16="http://schemas.microsoft.com/office/drawing/2014/main" id="{DD831398-64F9-E20B-2093-84CFA546957E}"/>
                </a:ext>
              </a:extLst>
            </p:cNvPr>
            <p:cNvSpPr txBox="1"/>
            <p:nvPr/>
          </p:nvSpPr>
          <p:spPr>
            <a:xfrm>
              <a:off x="322897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60" name="群組 159">
            <a:extLst>
              <a:ext uri="{FF2B5EF4-FFF2-40B4-BE49-F238E27FC236}">
                <a16:creationId xmlns:a16="http://schemas.microsoft.com/office/drawing/2014/main" id="{541A8187-5EC2-0E7B-9928-22A3E4C4ACDA}"/>
              </a:ext>
            </a:extLst>
          </p:cNvPr>
          <p:cNvGrpSpPr/>
          <p:nvPr/>
        </p:nvGrpSpPr>
        <p:grpSpPr>
          <a:xfrm>
            <a:off x="6057242" y="5658350"/>
            <a:ext cx="1323975" cy="408075"/>
            <a:chOff x="2392484" y="1745031"/>
            <a:chExt cx="1323975" cy="408075"/>
          </a:xfrm>
        </p:grpSpPr>
        <p:pic>
          <p:nvPicPr>
            <p:cNvPr id="161" name="圖片 160">
              <a:extLst>
                <a:ext uri="{FF2B5EF4-FFF2-40B4-BE49-F238E27FC236}">
                  <a16:creationId xmlns:a16="http://schemas.microsoft.com/office/drawing/2014/main" id="{C5F37BDA-7F77-429E-92B1-D61FD3C0E41F}"/>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62" name="TextBox 27">
              <a:extLst>
                <a:ext uri="{FF2B5EF4-FFF2-40B4-BE49-F238E27FC236}">
                  <a16:creationId xmlns:a16="http://schemas.microsoft.com/office/drawing/2014/main" id="{C533B0B1-95B5-56D4-DD0F-E042FF66C463}"/>
                </a:ext>
              </a:extLst>
            </p:cNvPr>
            <p:cNvSpPr txBox="1"/>
            <p:nvPr/>
          </p:nvSpPr>
          <p:spPr>
            <a:xfrm>
              <a:off x="322897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63" name="群組 162">
            <a:extLst>
              <a:ext uri="{FF2B5EF4-FFF2-40B4-BE49-F238E27FC236}">
                <a16:creationId xmlns:a16="http://schemas.microsoft.com/office/drawing/2014/main" id="{EF3F2C6E-3791-57AF-3365-1F2AD8C75919}"/>
              </a:ext>
            </a:extLst>
          </p:cNvPr>
          <p:cNvGrpSpPr/>
          <p:nvPr/>
        </p:nvGrpSpPr>
        <p:grpSpPr>
          <a:xfrm>
            <a:off x="7877936" y="5658350"/>
            <a:ext cx="1323975" cy="408075"/>
            <a:chOff x="2392484" y="1745031"/>
            <a:chExt cx="1323975" cy="408075"/>
          </a:xfrm>
        </p:grpSpPr>
        <p:pic>
          <p:nvPicPr>
            <p:cNvPr id="164" name="圖片 163">
              <a:extLst>
                <a:ext uri="{FF2B5EF4-FFF2-40B4-BE49-F238E27FC236}">
                  <a16:creationId xmlns:a16="http://schemas.microsoft.com/office/drawing/2014/main" id="{514DDC3B-0E52-DA12-7EAB-FF91B0033843}"/>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65" name="TextBox 27">
              <a:extLst>
                <a:ext uri="{FF2B5EF4-FFF2-40B4-BE49-F238E27FC236}">
                  <a16:creationId xmlns:a16="http://schemas.microsoft.com/office/drawing/2014/main" id="{971D0E95-27B7-9821-B124-F093F95CF56A}"/>
                </a:ext>
              </a:extLst>
            </p:cNvPr>
            <p:cNvSpPr txBox="1"/>
            <p:nvPr/>
          </p:nvSpPr>
          <p:spPr>
            <a:xfrm>
              <a:off x="3219450"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66" name="群組 165">
            <a:extLst>
              <a:ext uri="{FF2B5EF4-FFF2-40B4-BE49-F238E27FC236}">
                <a16:creationId xmlns:a16="http://schemas.microsoft.com/office/drawing/2014/main" id="{87D4BA5C-3CB1-134B-D0C8-BE7FABFAB9B0}"/>
              </a:ext>
            </a:extLst>
          </p:cNvPr>
          <p:cNvGrpSpPr/>
          <p:nvPr/>
        </p:nvGrpSpPr>
        <p:grpSpPr>
          <a:xfrm>
            <a:off x="2193221" y="6229275"/>
            <a:ext cx="1323975" cy="408075"/>
            <a:chOff x="2392484" y="1745031"/>
            <a:chExt cx="1323975" cy="408075"/>
          </a:xfrm>
        </p:grpSpPr>
        <p:pic>
          <p:nvPicPr>
            <p:cNvPr id="167" name="圖片 166">
              <a:extLst>
                <a:ext uri="{FF2B5EF4-FFF2-40B4-BE49-F238E27FC236}">
                  <a16:creationId xmlns:a16="http://schemas.microsoft.com/office/drawing/2014/main" id="{CE66D162-D751-BEF3-98E4-ED7842EF4651}"/>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68" name="TextBox 27">
              <a:extLst>
                <a:ext uri="{FF2B5EF4-FFF2-40B4-BE49-F238E27FC236}">
                  <a16:creationId xmlns:a16="http://schemas.microsoft.com/office/drawing/2014/main" id="{9869768F-10DF-8C1C-4C44-3D550E4E8979}"/>
                </a:ext>
              </a:extLst>
            </p:cNvPr>
            <p:cNvSpPr txBox="1"/>
            <p:nvPr/>
          </p:nvSpPr>
          <p:spPr>
            <a:xfrm>
              <a:off x="320992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69" name="群組 168">
            <a:extLst>
              <a:ext uri="{FF2B5EF4-FFF2-40B4-BE49-F238E27FC236}">
                <a16:creationId xmlns:a16="http://schemas.microsoft.com/office/drawing/2014/main" id="{2E93CAEA-8CE8-DE2C-BE3C-A83D6C778D04}"/>
              </a:ext>
            </a:extLst>
          </p:cNvPr>
          <p:cNvGrpSpPr/>
          <p:nvPr/>
        </p:nvGrpSpPr>
        <p:grpSpPr>
          <a:xfrm>
            <a:off x="4115851" y="6229275"/>
            <a:ext cx="1323975" cy="408075"/>
            <a:chOff x="2392484" y="1745031"/>
            <a:chExt cx="1323975" cy="408075"/>
          </a:xfrm>
        </p:grpSpPr>
        <p:pic>
          <p:nvPicPr>
            <p:cNvPr id="170" name="圖片 169">
              <a:extLst>
                <a:ext uri="{FF2B5EF4-FFF2-40B4-BE49-F238E27FC236}">
                  <a16:creationId xmlns:a16="http://schemas.microsoft.com/office/drawing/2014/main" id="{40C71B48-FACC-3C39-5223-533C562FA4CF}"/>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71" name="TextBox 27">
              <a:extLst>
                <a:ext uri="{FF2B5EF4-FFF2-40B4-BE49-F238E27FC236}">
                  <a16:creationId xmlns:a16="http://schemas.microsoft.com/office/drawing/2014/main" id="{069F2515-FD39-D6E1-BDC6-8A60B7C3E149}"/>
                </a:ext>
              </a:extLst>
            </p:cNvPr>
            <p:cNvSpPr txBox="1"/>
            <p:nvPr/>
          </p:nvSpPr>
          <p:spPr>
            <a:xfrm>
              <a:off x="322897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72" name="群組 171">
            <a:extLst>
              <a:ext uri="{FF2B5EF4-FFF2-40B4-BE49-F238E27FC236}">
                <a16:creationId xmlns:a16="http://schemas.microsoft.com/office/drawing/2014/main" id="{4C8D20E3-2BE4-D8B1-19E6-7C5C99AEC433}"/>
              </a:ext>
            </a:extLst>
          </p:cNvPr>
          <p:cNvGrpSpPr/>
          <p:nvPr/>
        </p:nvGrpSpPr>
        <p:grpSpPr>
          <a:xfrm>
            <a:off x="6057242" y="6229275"/>
            <a:ext cx="1323975" cy="408075"/>
            <a:chOff x="2392484" y="1745031"/>
            <a:chExt cx="1323975" cy="408075"/>
          </a:xfrm>
        </p:grpSpPr>
        <p:pic>
          <p:nvPicPr>
            <p:cNvPr id="173" name="圖片 172">
              <a:extLst>
                <a:ext uri="{FF2B5EF4-FFF2-40B4-BE49-F238E27FC236}">
                  <a16:creationId xmlns:a16="http://schemas.microsoft.com/office/drawing/2014/main" id="{89094204-E679-EA5B-33F6-1478DBA48DC2}"/>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74" name="TextBox 27">
              <a:extLst>
                <a:ext uri="{FF2B5EF4-FFF2-40B4-BE49-F238E27FC236}">
                  <a16:creationId xmlns:a16="http://schemas.microsoft.com/office/drawing/2014/main" id="{38F15BFC-777D-3774-EE4D-D83AEF0E4F4A}"/>
                </a:ext>
              </a:extLst>
            </p:cNvPr>
            <p:cNvSpPr txBox="1"/>
            <p:nvPr/>
          </p:nvSpPr>
          <p:spPr>
            <a:xfrm>
              <a:off x="322897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grpSp>
        <p:nvGrpSpPr>
          <p:cNvPr id="175" name="群組 174">
            <a:extLst>
              <a:ext uri="{FF2B5EF4-FFF2-40B4-BE49-F238E27FC236}">
                <a16:creationId xmlns:a16="http://schemas.microsoft.com/office/drawing/2014/main" id="{2DA41194-BF3B-2B99-26DC-622CDA95BD29}"/>
              </a:ext>
            </a:extLst>
          </p:cNvPr>
          <p:cNvGrpSpPr/>
          <p:nvPr/>
        </p:nvGrpSpPr>
        <p:grpSpPr>
          <a:xfrm>
            <a:off x="7877936" y="6229275"/>
            <a:ext cx="1323975" cy="408075"/>
            <a:chOff x="2392484" y="1745031"/>
            <a:chExt cx="1323975" cy="408075"/>
          </a:xfrm>
        </p:grpSpPr>
        <p:pic>
          <p:nvPicPr>
            <p:cNvPr id="176" name="圖片 175">
              <a:extLst>
                <a:ext uri="{FF2B5EF4-FFF2-40B4-BE49-F238E27FC236}">
                  <a16:creationId xmlns:a16="http://schemas.microsoft.com/office/drawing/2014/main" id="{6367D8AA-569B-54B7-8574-06A0EA6E9F1C}"/>
                </a:ext>
              </a:extLst>
            </p:cNvPr>
            <p:cNvPicPr>
              <a:picLocks noChangeAspect="1"/>
            </p:cNvPicPr>
            <p:nvPr/>
          </p:nvPicPr>
          <p:blipFill>
            <a:blip r:embed="rId3"/>
            <a:stretch>
              <a:fillRect/>
            </a:stretch>
          </p:blipFill>
          <p:spPr>
            <a:xfrm>
              <a:off x="2392484" y="1851919"/>
              <a:ext cx="1323975" cy="219075"/>
            </a:xfrm>
            <a:prstGeom prst="rect">
              <a:avLst/>
            </a:prstGeom>
          </p:spPr>
        </p:pic>
        <p:sp>
          <p:nvSpPr>
            <p:cNvPr id="177" name="TextBox 27">
              <a:extLst>
                <a:ext uri="{FF2B5EF4-FFF2-40B4-BE49-F238E27FC236}">
                  <a16:creationId xmlns:a16="http://schemas.microsoft.com/office/drawing/2014/main" id="{97F34D27-7E24-B051-C774-2949E001A06E}"/>
                </a:ext>
              </a:extLst>
            </p:cNvPr>
            <p:cNvSpPr txBox="1"/>
            <p:nvPr/>
          </p:nvSpPr>
          <p:spPr>
            <a:xfrm>
              <a:off x="3228975" y="1745031"/>
              <a:ext cx="369430" cy="408075"/>
            </a:xfrm>
            <a:prstGeom prst="rect">
              <a:avLst/>
            </a:prstGeom>
            <a:noFill/>
          </p:spPr>
          <p:txBody>
            <a:bodyPr wrap="square" rtlCol="0" anchor="ctr">
              <a:spAutoFit/>
            </a:bodyPr>
            <a:lstStyle/>
            <a:p>
              <a:r>
                <a:rPr lang="zh-TW" altLang="en-US" sz="2000" dirty="0">
                  <a:solidFill>
                    <a:schemeClr val="tx1">
                      <a:lumMod val="95000"/>
                      <a:lumOff val="5000"/>
                    </a:schemeClr>
                  </a:solidFill>
                  <a:cs typeface="Arial" pitchFamily="34" charset="0"/>
                </a:rPr>
                <a:t>√</a:t>
              </a:r>
              <a:endParaRPr lang="ko-KR" altLang="en-US" sz="2000" dirty="0">
                <a:solidFill>
                  <a:schemeClr val="tx1">
                    <a:lumMod val="95000"/>
                    <a:lumOff val="5000"/>
                  </a:schemeClr>
                </a:solidFill>
                <a:cs typeface="Arial" pitchFamily="34" charset="0"/>
              </a:endParaRPr>
            </a:p>
          </p:txBody>
        </p:sp>
      </p:grpSp>
      <p:sp>
        <p:nvSpPr>
          <p:cNvPr id="178" name="矩形: 圓角 177">
            <a:extLst>
              <a:ext uri="{FF2B5EF4-FFF2-40B4-BE49-F238E27FC236}">
                <a16:creationId xmlns:a16="http://schemas.microsoft.com/office/drawing/2014/main" id="{5B70EBA2-D4F6-B2A5-1A85-BC7D5A27C990}"/>
              </a:ext>
            </a:extLst>
          </p:cNvPr>
          <p:cNvSpPr/>
          <p:nvPr/>
        </p:nvSpPr>
        <p:spPr>
          <a:xfrm>
            <a:off x="4126330" y="1324416"/>
            <a:ext cx="1385926" cy="369332"/>
          </a:xfrm>
          <a:prstGeom prst="roundRect">
            <a:avLst>
              <a:gd name="adj" fmla="val 24404"/>
            </a:avLst>
          </a:prstGeom>
          <a:solidFill>
            <a:srgbClr val="FFFFFF">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矩形: 圓角 178">
            <a:extLst>
              <a:ext uri="{FF2B5EF4-FFF2-40B4-BE49-F238E27FC236}">
                <a16:creationId xmlns:a16="http://schemas.microsoft.com/office/drawing/2014/main" id="{F5226C0C-C45F-3CEF-F764-A5DD6A010583}"/>
              </a:ext>
            </a:extLst>
          </p:cNvPr>
          <p:cNvSpPr/>
          <p:nvPr/>
        </p:nvSpPr>
        <p:spPr>
          <a:xfrm>
            <a:off x="6035791" y="1324416"/>
            <a:ext cx="1385926" cy="369332"/>
          </a:xfrm>
          <a:prstGeom prst="roundRect">
            <a:avLst>
              <a:gd name="adj" fmla="val 24404"/>
            </a:avLst>
          </a:prstGeom>
          <a:solidFill>
            <a:srgbClr val="FFFFFF">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矩形: 圓角 179">
            <a:extLst>
              <a:ext uri="{FF2B5EF4-FFF2-40B4-BE49-F238E27FC236}">
                <a16:creationId xmlns:a16="http://schemas.microsoft.com/office/drawing/2014/main" id="{4F44241A-20FA-0EEB-F30A-3A4B9D81E59F}"/>
              </a:ext>
            </a:extLst>
          </p:cNvPr>
          <p:cNvSpPr/>
          <p:nvPr/>
        </p:nvSpPr>
        <p:spPr>
          <a:xfrm>
            <a:off x="7835362" y="1324416"/>
            <a:ext cx="1385926" cy="369332"/>
          </a:xfrm>
          <a:prstGeom prst="roundRect">
            <a:avLst>
              <a:gd name="adj" fmla="val 24404"/>
            </a:avLst>
          </a:prstGeom>
          <a:solidFill>
            <a:srgbClr val="FFFFFF">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2D368B34-AF69-C689-4813-E924FAA936F2}"/>
              </a:ext>
            </a:extLst>
          </p:cNvPr>
          <p:cNvSpPr txBox="1"/>
          <p:nvPr/>
        </p:nvSpPr>
        <p:spPr>
          <a:xfrm>
            <a:off x="2465018" y="1337345"/>
            <a:ext cx="6709271" cy="338554"/>
          </a:xfrm>
          <a:prstGeom prst="rect">
            <a:avLst/>
          </a:prstGeom>
          <a:noFill/>
        </p:spPr>
        <p:txBody>
          <a:bodyPr wrap="square">
            <a:spAutoFit/>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總評價                           環 境                              社 會                          治 理</a:t>
            </a:r>
            <a:endParaRPr lang="zh-TW" altLang="en-US" sz="1600" i="0" u="none" strike="noStrike" dirty="0">
              <a:solidFill>
                <a:srgbClr val="000000"/>
              </a:solidFill>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3B3DF9D4-3905-B3C2-FBAF-997CF9A6F6A9}"/>
              </a:ext>
            </a:extLst>
          </p:cNvPr>
          <p:cNvPicPr>
            <a:picLocks noChangeAspect="1"/>
          </p:cNvPicPr>
          <p:nvPr/>
        </p:nvPicPr>
        <p:blipFill>
          <a:blip r:embed="rId4"/>
          <a:stretch>
            <a:fillRect/>
          </a:stretch>
        </p:blipFill>
        <p:spPr>
          <a:xfrm>
            <a:off x="11030074" y="6325133"/>
            <a:ext cx="782051" cy="356615"/>
          </a:xfrm>
          <a:prstGeom prst="rect">
            <a:avLst/>
          </a:prstGeom>
        </p:spPr>
      </p:pic>
      <p:sp>
        <p:nvSpPr>
          <p:cNvPr id="4" name="投影片編號版面配置區 3">
            <a:extLst>
              <a:ext uri="{FF2B5EF4-FFF2-40B4-BE49-F238E27FC236}">
                <a16:creationId xmlns:a16="http://schemas.microsoft.com/office/drawing/2014/main" id="{06090926-210A-EFAA-EF73-E142376F4BF0}"/>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7</a:t>
            </a:fld>
            <a:endParaRPr lang="it-IT" sz="1050" dirty="0">
              <a:solidFill>
                <a:schemeClr val="bg1"/>
              </a:solidFill>
            </a:endParaRPr>
          </a:p>
        </p:txBody>
      </p:sp>
      <p:sp>
        <p:nvSpPr>
          <p:cNvPr id="5" name="文字方塊 4">
            <a:extLst>
              <a:ext uri="{FF2B5EF4-FFF2-40B4-BE49-F238E27FC236}">
                <a16:creationId xmlns:a16="http://schemas.microsoft.com/office/drawing/2014/main" id="{50442624-03BF-9696-D65B-71B5079FE24B}"/>
              </a:ext>
            </a:extLst>
          </p:cNvPr>
          <p:cNvSpPr txBox="1"/>
          <p:nvPr/>
        </p:nvSpPr>
        <p:spPr>
          <a:xfrm>
            <a:off x="2059513" y="6634995"/>
            <a:ext cx="1947944" cy="276999"/>
          </a:xfrm>
          <a:prstGeom prst="rect">
            <a:avLst/>
          </a:prstGeom>
          <a:noFill/>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資料來源：經濟學人</a:t>
            </a:r>
            <a:r>
              <a:rPr lang="en-US" altLang="zh-TW" sz="1200" b="1" dirty="0">
                <a:latin typeface="微軟正黑體" panose="020B0604030504040204" pitchFamily="34" charset="-120"/>
                <a:ea typeface="微軟正黑體" panose="020B0604030504040204" pitchFamily="34" charset="-120"/>
              </a:rPr>
              <a:t>EIU</a:t>
            </a:r>
            <a:endParaRPr lang="zh-TW" altLang="en-US" sz="1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45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圖片 42" descr="一張含有 綠色, 樹狀, 反射, 視窗 的圖片&#10;&#10;自動產生的描述">
            <a:extLst>
              <a:ext uri="{FF2B5EF4-FFF2-40B4-BE49-F238E27FC236}">
                <a16:creationId xmlns:a16="http://schemas.microsoft.com/office/drawing/2014/main" id="{102CF02C-5F0D-88FA-6300-322BD9E74C93}"/>
              </a:ext>
            </a:extLst>
          </p:cNvPr>
          <p:cNvPicPr>
            <a:picLocks noChangeAspect="1"/>
          </p:cNvPicPr>
          <p:nvPr/>
        </p:nvPicPr>
        <p:blipFill rotWithShape="1">
          <a:blip r:embed="rId2"/>
          <a:srcRect b="15656"/>
          <a:stretch/>
        </p:blipFill>
        <p:spPr>
          <a:xfrm>
            <a:off x="272" y="1"/>
            <a:ext cx="12191728" cy="6858000"/>
          </a:xfrm>
          <a:prstGeom prst="rect">
            <a:avLst/>
          </a:prstGeom>
        </p:spPr>
      </p:pic>
      <p:sp>
        <p:nvSpPr>
          <p:cNvPr id="3" name="文字方塊 2">
            <a:extLst>
              <a:ext uri="{FF2B5EF4-FFF2-40B4-BE49-F238E27FC236}">
                <a16:creationId xmlns:a16="http://schemas.microsoft.com/office/drawing/2014/main" id="{5EFC235D-95AF-6D2A-643D-1C5F33FC8A80}"/>
              </a:ext>
            </a:extLst>
          </p:cNvPr>
          <p:cNvSpPr txBox="1"/>
          <p:nvPr/>
        </p:nvSpPr>
        <p:spPr>
          <a:xfrm>
            <a:off x="313426" y="281129"/>
            <a:ext cx="5250463" cy="523220"/>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cs typeface="Verdana"/>
              </a:rPr>
              <a:t>新加坡</a:t>
            </a:r>
            <a:r>
              <a:rPr lang="en-US" altLang="zh-TW" sz="2400" b="1" u="none" strike="noStrike" kern="0" dirty="0">
                <a:solidFill>
                  <a:schemeClr val="bg1"/>
                </a:solidFill>
                <a:effectLst/>
                <a:latin typeface="微軟正黑體" panose="020B0604030504040204" pitchFamily="34" charset="-120"/>
                <a:ea typeface="微軟正黑體" panose="020B0604030504040204" pitchFamily="34" charset="-120"/>
                <a:cs typeface="新細明體" panose="02020500000000000000" pitchFamily="18" charset="-120"/>
              </a:rPr>
              <a:t>2030年綠色發展藍圖</a:t>
            </a:r>
            <a:endParaRPr lang="zh-TW" altLang="en-US" sz="2000" dirty="0">
              <a:solidFill>
                <a:schemeClr val="bg1"/>
              </a:solidFill>
              <a:latin typeface="Verdana"/>
              <a:cs typeface="Verdana"/>
            </a:endParaRPr>
          </a:p>
        </p:txBody>
      </p:sp>
      <p:grpSp>
        <p:nvGrpSpPr>
          <p:cNvPr id="12" name="Group 35">
            <a:extLst>
              <a:ext uri="{FF2B5EF4-FFF2-40B4-BE49-F238E27FC236}">
                <a16:creationId xmlns:a16="http://schemas.microsoft.com/office/drawing/2014/main" id="{DDAB5A5D-4CC8-29CD-E426-82DC4CE9F387}"/>
              </a:ext>
            </a:extLst>
          </p:cNvPr>
          <p:cNvGrpSpPr>
            <a:grpSpLocks/>
          </p:cNvGrpSpPr>
          <p:nvPr/>
        </p:nvGrpSpPr>
        <p:grpSpPr bwMode="auto">
          <a:xfrm>
            <a:off x="444985" y="2355916"/>
            <a:ext cx="1652020" cy="1544189"/>
            <a:chOff x="0" y="0"/>
            <a:chExt cx="1896557" cy="1772642"/>
          </a:xfrm>
        </p:grpSpPr>
        <p:sp>
          <p:nvSpPr>
            <p:cNvPr id="13" name="Rectangle 25">
              <a:extLst>
                <a:ext uri="{FF2B5EF4-FFF2-40B4-BE49-F238E27FC236}">
                  <a16:creationId xmlns:a16="http://schemas.microsoft.com/office/drawing/2014/main" id="{9CC52426-2654-7A34-34F7-2B092694299C}"/>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dirty="0">
                  <a:latin typeface="Arial" panose="020B0604020202020204" pitchFamily="34" charset="0"/>
                  <a:cs typeface="Arial" panose="020B0604020202020204" pitchFamily="34" charset="0"/>
                </a:rPr>
                <a:t>自然中的城市</a:t>
              </a:r>
            </a:p>
          </p:txBody>
        </p:sp>
        <p:pic>
          <p:nvPicPr>
            <p:cNvPr id="14" name="Picture 4" descr="C:\Users\Jonahs\Dropbox\Projects SCOTT\MEET Windows Azure\source\Background\tile-icon-cache.png">
              <a:extLst>
                <a:ext uri="{FF2B5EF4-FFF2-40B4-BE49-F238E27FC236}">
                  <a16:creationId xmlns:a16="http://schemas.microsoft.com/office/drawing/2014/main" id="{E1E41F57-7527-2329-3538-0EC99B393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301373"/>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34">
            <a:extLst>
              <a:ext uri="{FF2B5EF4-FFF2-40B4-BE49-F238E27FC236}">
                <a16:creationId xmlns:a16="http://schemas.microsoft.com/office/drawing/2014/main" id="{116E0334-1785-07DE-AF6D-F47E4547AD4F}"/>
              </a:ext>
            </a:extLst>
          </p:cNvPr>
          <p:cNvGrpSpPr>
            <a:grpSpLocks/>
          </p:cNvGrpSpPr>
          <p:nvPr/>
        </p:nvGrpSpPr>
        <p:grpSpPr bwMode="auto">
          <a:xfrm>
            <a:off x="2180949" y="3981311"/>
            <a:ext cx="1650638" cy="1542807"/>
            <a:chOff x="0" y="0"/>
            <a:chExt cx="1896557" cy="1772642"/>
          </a:xfrm>
        </p:grpSpPr>
        <p:sp>
          <p:nvSpPr>
            <p:cNvPr id="28" name="Rectangle 19">
              <a:extLst>
                <a:ext uri="{FF2B5EF4-FFF2-40B4-BE49-F238E27FC236}">
                  <a16:creationId xmlns:a16="http://schemas.microsoft.com/office/drawing/2014/main" id="{7A9E74E5-1D1D-D37F-3F06-C37DD4DD4CDC}"/>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lnSpc>
                  <a:spcPct val="100000"/>
                </a:lnSpc>
                <a:spcBef>
                  <a:spcPct val="0"/>
                </a:spcBef>
                <a:buClrTx/>
                <a:buSzTx/>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綠經濟</a:t>
              </a:r>
            </a:p>
          </p:txBody>
        </p:sp>
        <p:pic>
          <p:nvPicPr>
            <p:cNvPr id="29" name="Picture 9" descr="C:\Users\Jonahs\Dropbox\Projects SCOTT\MEET Windows Azure\source\Background\tile-icon-messaging.png">
              <a:extLst>
                <a:ext uri="{FF2B5EF4-FFF2-40B4-BE49-F238E27FC236}">
                  <a16:creationId xmlns:a16="http://schemas.microsoft.com/office/drawing/2014/main" id="{F26D2EDE-75B5-1921-94A9-7593F3E27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33" y="285399"/>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29">
            <a:extLst>
              <a:ext uri="{FF2B5EF4-FFF2-40B4-BE49-F238E27FC236}">
                <a16:creationId xmlns:a16="http://schemas.microsoft.com/office/drawing/2014/main" id="{3AC2870A-E8E7-9840-2EF2-904B80AC2675}"/>
              </a:ext>
            </a:extLst>
          </p:cNvPr>
          <p:cNvGrpSpPr>
            <a:grpSpLocks/>
          </p:cNvGrpSpPr>
          <p:nvPr/>
        </p:nvGrpSpPr>
        <p:grpSpPr bwMode="auto">
          <a:xfrm>
            <a:off x="444985" y="3981311"/>
            <a:ext cx="1652020" cy="1544190"/>
            <a:chOff x="0" y="0"/>
            <a:chExt cx="1896557" cy="1772642"/>
          </a:xfrm>
        </p:grpSpPr>
        <p:sp>
          <p:nvSpPr>
            <p:cNvPr id="34" name="Rectangle 30">
              <a:extLst>
                <a:ext uri="{FF2B5EF4-FFF2-40B4-BE49-F238E27FC236}">
                  <a16:creationId xmlns:a16="http://schemas.microsoft.com/office/drawing/2014/main" id="{045D3D1A-2ABE-4548-9D49-73C2D421556F}"/>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2000" b="1" dirty="0">
                  <a:latin typeface="Arial" panose="020B0604020202020204" pitchFamily="34" charset="0"/>
                  <a:cs typeface="Arial" panose="020B0604020202020204" pitchFamily="34" charset="0"/>
                </a:rPr>
                <a:t>永續生活</a:t>
              </a:r>
            </a:p>
          </p:txBody>
        </p:sp>
        <p:pic>
          <p:nvPicPr>
            <p:cNvPr id="35" name="Picture 2">
              <a:extLst>
                <a:ext uri="{FF2B5EF4-FFF2-40B4-BE49-F238E27FC236}">
                  <a16:creationId xmlns:a16="http://schemas.microsoft.com/office/drawing/2014/main" id="{F1A46F24-8981-FE0D-189C-66E209D0FF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34" y="285399"/>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38">
            <a:extLst>
              <a:ext uri="{FF2B5EF4-FFF2-40B4-BE49-F238E27FC236}">
                <a16:creationId xmlns:a16="http://schemas.microsoft.com/office/drawing/2014/main" id="{2A8CCD3D-3A70-F57D-0EFE-DA966AAD63C7}"/>
              </a:ext>
            </a:extLst>
          </p:cNvPr>
          <p:cNvGrpSpPr>
            <a:grpSpLocks/>
          </p:cNvGrpSpPr>
          <p:nvPr/>
        </p:nvGrpSpPr>
        <p:grpSpPr bwMode="auto">
          <a:xfrm>
            <a:off x="2180949" y="2355916"/>
            <a:ext cx="1652020" cy="1544190"/>
            <a:chOff x="0" y="0"/>
            <a:chExt cx="1896557" cy="1772642"/>
          </a:xfrm>
        </p:grpSpPr>
        <p:sp>
          <p:nvSpPr>
            <p:cNvPr id="37" name="Rectangle 39">
              <a:extLst>
                <a:ext uri="{FF2B5EF4-FFF2-40B4-BE49-F238E27FC236}">
                  <a16:creationId xmlns:a16="http://schemas.microsoft.com/office/drawing/2014/main" id="{AB5025CE-C153-F864-69D3-B4244302109D}"/>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tabLst>
                  <a:tab pos="1089025" algn="l"/>
                </a:tabLst>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tabLst>
                  <a:tab pos="1089025" algn="l"/>
                </a:tabLst>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tabLst>
                  <a:tab pos="1089025" algn="l"/>
                </a:tabLst>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能源策略</a:t>
              </a:r>
            </a:p>
          </p:txBody>
        </p:sp>
        <p:pic>
          <p:nvPicPr>
            <p:cNvPr id="38" name="Picture 40">
              <a:extLst>
                <a:ext uri="{FF2B5EF4-FFF2-40B4-BE49-F238E27FC236}">
                  <a16:creationId xmlns:a16="http://schemas.microsoft.com/office/drawing/2014/main" id="{4AABA8CB-CCDB-362F-1DE3-48048A2A7E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59" y="149887"/>
              <a:ext cx="1101304" cy="110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平行四邊形 46">
            <a:extLst>
              <a:ext uri="{FF2B5EF4-FFF2-40B4-BE49-F238E27FC236}">
                <a16:creationId xmlns:a16="http://schemas.microsoft.com/office/drawing/2014/main" id="{23204E71-4E31-A219-1A6F-8D5678AADF49}"/>
              </a:ext>
            </a:extLst>
          </p:cNvPr>
          <p:cNvSpPr/>
          <p:nvPr/>
        </p:nvSpPr>
        <p:spPr>
          <a:xfrm flipH="1">
            <a:off x="5643908" y="886968"/>
            <a:ext cx="6721951" cy="5971031"/>
          </a:xfrm>
          <a:prstGeom prst="parallelogram">
            <a:avLst>
              <a:gd name="adj" fmla="val 16230"/>
            </a:avLst>
          </a:prstGeom>
          <a:solidFill>
            <a:srgbClr val="FFFFFF">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6C065163-5447-3495-E8A2-150C57BB7E0B}"/>
              </a:ext>
            </a:extLst>
          </p:cNvPr>
          <p:cNvSpPr txBox="1"/>
          <p:nvPr/>
        </p:nvSpPr>
        <p:spPr>
          <a:xfrm>
            <a:off x="6530131" y="2322686"/>
            <a:ext cx="4682813" cy="2078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1" dirty="0">
                <a:solidFill>
                  <a:schemeClr val="accent5">
                    <a:lumMod val="10000"/>
                  </a:schemeClr>
                </a:solidFill>
                <a:latin typeface="Arial" panose="020B0604020202020204" pitchFamily="34" charset="0"/>
                <a:cs typeface="Arial" panose="020B0604020202020204" pitchFamily="34" charset="0"/>
              </a:rPr>
              <a:t>打造公園連結網絡</a:t>
            </a:r>
            <a:endParaRPr lang="en-US" altLang="zh-TW" sz="2000" b="1" dirty="0">
              <a:solidFill>
                <a:schemeClr val="accent5">
                  <a:lumMod val="10000"/>
                </a:schemeClr>
              </a:solidFill>
              <a:latin typeface="Arial" panose="020B0604020202020204" pitchFamily="34" charset="0"/>
              <a:cs typeface="Arial" panose="020B0604020202020204" pitchFamily="34" charset="0"/>
            </a:endParaRPr>
          </a:p>
          <a:p>
            <a:pPr marL="285750" indent="-285750">
              <a:lnSpc>
                <a:spcPct val="250000"/>
              </a:lnSpc>
              <a:buFont typeface="Wingdings" panose="05000000000000000000" pitchFamily="2" charset="2"/>
              <a:buChar char="ü"/>
            </a:pPr>
            <a:r>
              <a:rPr lang="zh-TW" altLang="en-US" sz="1600" b="1" dirty="0">
                <a:solidFill>
                  <a:srgbClr val="32765E"/>
                </a:solidFill>
                <a:latin typeface="Arial" panose="020B0604020202020204" pitchFamily="34" charset="0"/>
                <a:cs typeface="Arial" panose="020B0604020202020204" pitchFamily="34" charset="0"/>
              </a:rPr>
              <a:t>增加</a:t>
            </a:r>
            <a:r>
              <a:rPr lang="en-US" altLang="zh-TW" sz="1600" b="1" dirty="0">
                <a:solidFill>
                  <a:srgbClr val="32765E"/>
                </a:solidFill>
                <a:latin typeface="Arial" panose="020B0604020202020204" pitchFamily="34" charset="0"/>
                <a:cs typeface="Arial" panose="020B0604020202020204" pitchFamily="34" charset="0"/>
              </a:rPr>
              <a:t>200</a:t>
            </a:r>
            <a:r>
              <a:rPr lang="zh-TW" altLang="en-US" sz="1600" b="1" dirty="0">
                <a:solidFill>
                  <a:srgbClr val="32765E"/>
                </a:solidFill>
                <a:latin typeface="Arial" panose="020B0604020202020204" pitchFamily="34" charset="0"/>
                <a:cs typeface="Arial" panose="020B0604020202020204" pitchFamily="34" charset="0"/>
              </a:rPr>
              <a:t>公頃綠色公園</a:t>
            </a:r>
            <a:endParaRPr lang="en-US" altLang="zh-TW" sz="1600" b="1" dirty="0">
              <a:solidFill>
                <a:srgbClr val="32765E"/>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US" altLang="zh-TW" sz="1600" b="1" dirty="0">
                <a:solidFill>
                  <a:srgbClr val="32765E"/>
                </a:solidFill>
                <a:latin typeface="Arial" panose="020B0604020202020204" pitchFamily="34" charset="0"/>
                <a:cs typeface="Arial" panose="020B0604020202020204" pitchFamily="34" charset="0"/>
              </a:rPr>
              <a:t>160</a:t>
            </a:r>
            <a:r>
              <a:rPr lang="zh-TW" altLang="en-US" sz="1600" b="1" dirty="0">
                <a:solidFill>
                  <a:srgbClr val="32765E"/>
                </a:solidFill>
                <a:latin typeface="Arial" panose="020B0604020202020204" pitchFamily="34" charset="0"/>
                <a:cs typeface="Arial" panose="020B0604020202020204" pitchFamily="34" charset="0"/>
              </a:rPr>
              <a:t>公里的公園網絡連結</a:t>
            </a:r>
            <a:endParaRPr lang="en-US" altLang="zh-TW" sz="1600" b="1" dirty="0">
              <a:solidFill>
                <a:srgbClr val="32765E"/>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zh-TW" altLang="en-US" sz="1600" b="1" dirty="0">
                <a:solidFill>
                  <a:srgbClr val="32765E"/>
                </a:solidFill>
                <a:latin typeface="Arial" panose="020B0604020202020204" pitchFamily="34" charset="0"/>
                <a:cs typeface="Arial" panose="020B0604020202020204" pitchFamily="34" charset="0"/>
              </a:rPr>
              <a:t>種</a:t>
            </a:r>
            <a:r>
              <a:rPr lang="en-US" altLang="zh-TW" sz="1600" b="1" dirty="0">
                <a:solidFill>
                  <a:srgbClr val="32765E"/>
                </a:solidFill>
                <a:latin typeface="Arial" panose="020B0604020202020204" pitchFamily="34" charset="0"/>
                <a:cs typeface="Arial" panose="020B0604020202020204" pitchFamily="34" charset="0"/>
              </a:rPr>
              <a:t>100</a:t>
            </a:r>
            <a:r>
              <a:rPr lang="zh-TW" altLang="en-US" sz="1600" b="1" dirty="0">
                <a:solidFill>
                  <a:srgbClr val="32765E"/>
                </a:solidFill>
                <a:latin typeface="Arial" panose="020B0604020202020204" pitchFamily="34" charset="0"/>
                <a:cs typeface="Arial" panose="020B0604020202020204" pitchFamily="34" charset="0"/>
              </a:rPr>
              <a:t>萬棵樹</a:t>
            </a:r>
            <a:endParaRPr lang="en-US" altLang="zh-TW" sz="1600" b="1" dirty="0">
              <a:solidFill>
                <a:srgbClr val="32765E"/>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zh-TW" altLang="en-US" sz="1600" b="1" dirty="0">
                <a:solidFill>
                  <a:srgbClr val="32765E"/>
                </a:solidFill>
                <a:latin typeface="Arial" panose="020B0604020202020204" pitchFamily="34" charset="0"/>
                <a:cs typeface="Arial" panose="020B0604020202020204" pitchFamily="34" charset="0"/>
              </a:rPr>
              <a:t>每個家庭</a:t>
            </a:r>
            <a:r>
              <a:rPr lang="en-US" altLang="zh-TW" sz="1600" b="1" dirty="0">
                <a:solidFill>
                  <a:srgbClr val="32765E"/>
                </a:solidFill>
                <a:latin typeface="Arial" panose="020B0604020202020204" pitchFamily="34" charset="0"/>
                <a:cs typeface="Arial" panose="020B0604020202020204" pitchFamily="34" charset="0"/>
              </a:rPr>
              <a:t>10</a:t>
            </a:r>
            <a:r>
              <a:rPr lang="zh-TW" altLang="en-US" sz="1600" b="1" dirty="0">
                <a:solidFill>
                  <a:srgbClr val="32765E"/>
                </a:solidFill>
                <a:latin typeface="Arial" panose="020B0604020202020204" pitchFamily="34" charset="0"/>
                <a:cs typeface="Arial" panose="020B0604020202020204" pitchFamily="34" charset="0"/>
              </a:rPr>
              <a:t>分鐘內都能到達公園</a:t>
            </a:r>
          </a:p>
        </p:txBody>
      </p:sp>
      <p:grpSp>
        <p:nvGrpSpPr>
          <p:cNvPr id="48" name="Group 35">
            <a:extLst>
              <a:ext uri="{FF2B5EF4-FFF2-40B4-BE49-F238E27FC236}">
                <a16:creationId xmlns:a16="http://schemas.microsoft.com/office/drawing/2014/main" id="{152E7D23-1F50-79FB-2E5B-CBC60A460A05}"/>
              </a:ext>
            </a:extLst>
          </p:cNvPr>
          <p:cNvGrpSpPr>
            <a:grpSpLocks/>
          </p:cNvGrpSpPr>
          <p:nvPr/>
        </p:nvGrpSpPr>
        <p:grpSpPr bwMode="auto">
          <a:xfrm>
            <a:off x="444612" y="2357565"/>
            <a:ext cx="1652020" cy="1544189"/>
            <a:chOff x="1" y="0"/>
            <a:chExt cx="1896557" cy="1772642"/>
          </a:xfrm>
        </p:grpSpPr>
        <p:sp>
          <p:nvSpPr>
            <p:cNvPr id="49" name="Rectangle 25">
              <a:extLst>
                <a:ext uri="{FF2B5EF4-FFF2-40B4-BE49-F238E27FC236}">
                  <a16:creationId xmlns:a16="http://schemas.microsoft.com/office/drawing/2014/main" id="{57C9845A-FF36-49BE-7ABA-3E6F0D6447CD}"/>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dirty="0">
                  <a:latin typeface="Arial" panose="020B0604020202020204" pitchFamily="34" charset="0"/>
                  <a:cs typeface="Arial" panose="020B0604020202020204" pitchFamily="34" charset="0"/>
                </a:rPr>
                <a:t>自然中的城市</a:t>
              </a:r>
            </a:p>
          </p:txBody>
        </p:sp>
        <p:pic>
          <p:nvPicPr>
            <p:cNvPr id="50" name="Picture 4" descr="C:\Users\Jonahs\Dropbox\Projects SCOTT\MEET Windows Azure\source\Background\tile-icon-cache.png">
              <a:extLst>
                <a:ext uri="{FF2B5EF4-FFF2-40B4-BE49-F238E27FC236}">
                  <a16:creationId xmlns:a16="http://schemas.microsoft.com/office/drawing/2014/main" id="{066898EB-5CA4-E608-E183-CED085EFF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301373"/>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文字方塊 52">
            <a:extLst>
              <a:ext uri="{FF2B5EF4-FFF2-40B4-BE49-F238E27FC236}">
                <a16:creationId xmlns:a16="http://schemas.microsoft.com/office/drawing/2014/main" id="{A1CF9E43-1FF5-5027-CC09-4CF2D95AD7DD}"/>
              </a:ext>
            </a:extLst>
          </p:cNvPr>
          <p:cNvSpPr txBox="1"/>
          <p:nvPr/>
        </p:nvSpPr>
        <p:spPr>
          <a:xfrm>
            <a:off x="6923710" y="1286032"/>
            <a:ext cx="3917754" cy="4685000"/>
          </a:xfrm>
          <a:prstGeom prst="rect">
            <a:avLst/>
          </a:prstGeom>
          <a:noFill/>
        </p:spPr>
        <p:txBody>
          <a:bodyPr wrap="square">
            <a:spAutoFit/>
          </a:bodyPr>
          <a:lstStyle/>
          <a:p>
            <a:pPr marL="0" algn="l" rtl="0" eaLnBrk="1" fontAlgn="t" latinLnBrk="0" hangingPunct="1">
              <a:lnSpc>
                <a:spcPct val="200000"/>
              </a:lnSpc>
              <a:spcBef>
                <a:spcPts val="0"/>
              </a:spcBef>
              <a:spcAft>
                <a:spcPts val="0"/>
              </a:spcAft>
            </a:pPr>
            <a:r>
              <a:rPr lang="zh-TW" altLang="zh-TW" sz="2000" b="1" i="0" u="none" strike="noStrike" kern="1200" dirty="0">
                <a:solidFill>
                  <a:schemeClr val="accent5">
                    <a:lumMod val="10000"/>
                  </a:schemeClr>
                </a:solidFill>
                <a:effectLst/>
                <a:latin typeface="微軟正黑體" panose="020B0604030504040204" pitchFamily="34" charset="-120"/>
                <a:ea typeface="微軟正黑體" panose="020B0604030504040204" pitchFamily="34" charset="-120"/>
                <a:cs typeface="Arial" panose="020B0604020202020204" pitchFamily="34" charset="0"/>
              </a:rPr>
              <a:t>節約用水</a:t>
            </a:r>
            <a:endParaRPr lang="en-US" altLang="zh-TW" sz="2000" b="1" i="0" u="none" strike="noStrike" kern="1200" dirty="0">
              <a:solidFill>
                <a:schemeClr val="accent5">
                  <a:lumMod val="1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80000" indent="-180000">
              <a:lnSpc>
                <a:spcPts val="24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2026</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減少</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人均垃圾量</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marR="0" lvl="0" indent="-180000" algn="l" defTabSz="457200" rtl="0" eaLnBrk="1" fontAlgn="auto" latinLnBrk="0" hangingPunct="1">
              <a:lnSpc>
                <a:spcPts val="2400"/>
              </a:lnSpc>
              <a:spcBef>
                <a:spcPts val="0"/>
              </a:spcBef>
              <a:spcAft>
                <a:spcPts val="0"/>
              </a:spcAft>
              <a:buClrTx/>
              <a:buSzTx/>
              <a:buFont typeface="Wingdings" panose="05000000000000000000" pitchFamily="2" charset="2"/>
              <a:buChar char="ü"/>
              <a:tabLst/>
              <a:defRPr/>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減少</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人均垃圾量</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4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家庭日用水量降至</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130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公升</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每人</a:t>
            </a:r>
          </a:p>
          <a:p>
            <a:pPr marL="0" algn="l" rtl="0" eaLnBrk="1" fontAlgn="t" latinLnBrk="0" hangingPunct="1">
              <a:lnSpc>
                <a:spcPts val="2400"/>
              </a:lnSpc>
              <a:spcBef>
                <a:spcPts val="0"/>
              </a:spcBef>
              <a:spcAft>
                <a:spcPts val="0"/>
              </a:spcAft>
            </a:pPr>
            <a:endParaRPr lang="zh-TW" altLang="zh-TW" sz="1600" i="0" u="none" strike="noStrike" dirty="0">
              <a:solidFill>
                <a:srgbClr val="32765E"/>
              </a:solidFill>
              <a:effectLst/>
              <a:latin typeface="微軟正黑體" panose="020B0604030504040204" pitchFamily="34" charset="-120"/>
              <a:ea typeface="微軟正黑體" panose="020B0604030504040204" pitchFamily="34" charset="-120"/>
            </a:endParaRPr>
          </a:p>
          <a:p>
            <a:pPr marL="0" algn="l" rtl="0" eaLnBrk="1" fontAlgn="t" latinLnBrk="0" hangingPunct="1">
              <a:lnSpc>
                <a:spcPts val="2400"/>
              </a:lnSpc>
              <a:spcBef>
                <a:spcPts val="0"/>
              </a:spcBef>
              <a:spcAft>
                <a:spcPts val="0"/>
              </a:spcAft>
            </a:pPr>
            <a:r>
              <a:rPr lang="zh-TW" altLang="zh-TW" sz="2000" b="1" i="0" u="none" strike="noStrike" kern="1200" dirty="0">
                <a:solidFill>
                  <a:schemeClr val="accent5">
                    <a:lumMod val="10000"/>
                  </a:schemeClr>
                </a:solidFill>
                <a:effectLst/>
                <a:latin typeface="微軟正黑體" panose="020B0604030504040204" pitchFamily="34" charset="-120"/>
                <a:ea typeface="微軟正黑體" panose="020B0604030504040204" pitchFamily="34" charset="-120"/>
                <a:cs typeface="Arial" panose="020B0604020202020204" pitchFamily="34" charset="0"/>
              </a:rPr>
              <a:t>生態管理</a:t>
            </a:r>
            <a:endParaRPr lang="en-US" altLang="zh-TW" sz="2000" b="1" i="0" u="none" strike="noStrike" kern="1200" dirty="0">
              <a:solidFill>
                <a:schemeClr val="accent5">
                  <a:lumMod val="1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80000" indent="-180000">
              <a:lnSpc>
                <a:spcPts val="24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學校實現碳中和</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4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學校部門碳排減少</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2/3</a:t>
            </a:r>
            <a:endPar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0" algn="l" rtl="0" eaLnBrk="1" fontAlgn="t" latinLnBrk="0" hangingPunct="1">
              <a:lnSpc>
                <a:spcPts val="2400"/>
              </a:lnSpc>
              <a:spcBef>
                <a:spcPts val="0"/>
              </a:spcBef>
              <a:spcAft>
                <a:spcPts val="0"/>
              </a:spcAft>
            </a:pPr>
            <a:endParaRPr lang="zh-TW" altLang="zh-TW" sz="1600" i="0" u="none" strike="noStrike" dirty="0">
              <a:solidFill>
                <a:srgbClr val="32765E"/>
              </a:solidFill>
              <a:effectLst/>
              <a:latin typeface="微軟正黑體" panose="020B0604030504040204" pitchFamily="34" charset="-120"/>
              <a:ea typeface="微軟正黑體" panose="020B0604030504040204" pitchFamily="34" charset="-120"/>
            </a:endParaRPr>
          </a:p>
          <a:p>
            <a:pPr marL="0" algn="l" rtl="0" eaLnBrk="1" fontAlgn="t" latinLnBrk="0" hangingPunct="1">
              <a:lnSpc>
                <a:spcPts val="2400"/>
              </a:lnSpc>
              <a:spcBef>
                <a:spcPts val="0"/>
              </a:spcBef>
              <a:spcAft>
                <a:spcPts val="0"/>
              </a:spcAft>
            </a:pPr>
            <a:r>
              <a:rPr lang="zh-TW" altLang="zh-TW" sz="2000" b="1" i="0" u="none" strike="noStrike" kern="1200" dirty="0">
                <a:solidFill>
                  <a:schemeClr val="accent5">
                    <a:lumMod val="10000"/>
                  </a:schemeClr>
                </a:solidFill>
                <a:effectLst/>
                <a:latin typeface="微軟正黑體" panose="020B0604030504040204" pitchFamily="34" charset="-120"/>
                <a:ea typeface="微軟正黑體" panose="020B0604030504040204" pitchFamily="34" charset="-120"/>
                <a:cs typeface="Arial" panose="020B0604020202020204" pitchFamily="34" charset="0"/>
              </a:rPr>
              <a:t>綠色交通</a:t>
            </a:r>
            <a:endParaRPr lang="zh-TW" altLang="zh-TW" sz="2000" b="1" i="0" u="none" strike="noStrike" dirty="0">
              <a:solidFill>
                <a:schemeClr val="accent5">
                  <a:lumMod val="10000"/>
                </a:schemeClr>
              </a:solidFill>
              <a:effectLst/>
              <a:latin typeface="微軟正黑體" panose="020B0604030504040204" pitchFamily="34" charset="-120"/>
              <a:ea typeface="微軟正黑體" panose="020B0604030504040204" pitchFamily="34" charset="-120"/>
            </a:endParaRPr>
          </a:p>
          <a:p>
            <a:pPr marL="180000" indent="-180000" algn="l" rtl="0" eaLnBrk="1" fontAlgn="t" latinLnBrk="0" hangingPunct="1">
              <a:lnSpc>
                <a:spcPts val="2400"/>
              </a:lnSpc>
              <a:spcBef>
                <a:spcPts val="0"/>
              </a:spcBef>
              <a:spcAft>
                <a:spcPts val="0"/>
              </a:spcAft>
              <a:buFont typeface="Wingdings" panose="05000000000000000000" pitchFamily="2" charset="2"/>
              <a:buChar char="ü"/>
            </a:pPr>
            <a:r>
              <a:rPr lang="zh-TW"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未來</a:t>
            </a:r>
            <a:r>
              <a:rPr lang="en-US"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10</a:t>
            </a:r>
            <a:r>
              <a:rPr lang="zh-TW"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年</a:t>
            </a:r>
            <a:r>
              <a:rPr lang="zh-TW" altLang="en-US"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每年開通新車站及新路線</a:t>
            </a:r>
            <a:endParaRPr lang="zh-TW" altLang="zh-TW" sz="1600" i="0" u="none" strike="noStrike"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endParaRPr>
          </a:p>
          <a:p>
            <a:pPr marL="180000" indent="-180000" algn="l" rtl="0" eaLnBrk="1" fontAlgn="t" latinLnBrk="0" hangingPunct="1">
              <a:lnSpc>
                <a:spcPts val="2400"/>
              </a:lnSpc>
              <a:spcBef>
                <a:spcPts val="0"/>
              </a:spcBef>
              <a:spcAft>
                <a:spcPts val="0"/>
              </a:spcAft>
              <a:buFont typeface="Wingdings" panose="05000000000000000000" pitchFamily="2" charset="2"/>
              <a:buChar char="ü"/>
            </a:pPr>
            <a:r>
              <a:rPr lang="zh-TW"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只買潔淨能源公車</a:t>
            </a:r>
            <a:endParaRPr lang="zh-TW" altLang="zh-TW" sz="1600" i="0" u="none" strike="noStrike"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endParaRPr>
          </a:p>
          <a:p>
            <a:pPr marL="180000" indent="-180000" algn="l" rtl="0" eaLnBrk="1" fontAlgn="t" latinLnBrk="0" hangingPunct="1">
              <a:lnSpc>
                <a:spcPts val="2400"/>
              </a:lnSpc>
              <a:spcBef>
                <a:spcPts val="0"/>
              </a:spcBef>
              <a:spcAft>
                <a:spcPts val="0"/>
              </a:spcAft>
              <a:buFont typeface="Wingdings" panose="05000000000000000000" pitchFamily="2" charset="2"/>
              <a:buChar char="ü"/>
            </a:pPr>
            <a:r>
              <a:rPr lang="zh-TW"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開發創新的城鎮</a:t>
            </a:r>
            <a:r>
              <a:rPr lang="en-US"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無車智慧城</a:t>
            </a:r>
            <a:r>
              <a:rPr lang="en-US" altLang="zh-TW" sz="1600" i="0" u="none" strike="noStrike" kern="1200"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rPr>
              <a:t>)</a:t>
            </a:r>
            <a:endParaRPr lang="zh-TW" altLang="zh-TW" sz="1600" i="0" u="none" strike="noStrike" dirty="0">
              <a:solidFill>
                <a:srgbClr val="32765E"/>
              </a:solidFill>
              <a:effectLst/>
              <a:latin typeface="Arial" panose="020B0604020202020204" pitchFamily="34" charset="0"/>
              <a:ea typeface="微軟正黑體" panose="020B0604030504040204" pitchFamily="34" charset="-120"/>
              <a:cs typeface="Arial" panose="020B0604020202020204" pitchFamily="34" charset="0"/>
            </a:endParaRPr>
          </a:p>
          <a:p>
            <a:pPr>
              <a:lnSpc>
                <a:spcPts val="2400"/>
              </a:lnSpc>
            </a:pP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54" name="Group 29">
            <a:extLst>
              <a:ext uri="{FF2B5EF4-FFF2-40B4-BE49-F238E27FC236}">
                <a16:creationId xmlns:a16="http://schemas.microsoft.com/office/drawing/2014/main" id="{62B64D04-6FF1-3C69-7B1C-94771565E7EE}"/>
              </a:ext>
            </a:extLst>
          </p:cNvPr>
          <p:cNvGrpSpPr>
            <a:grpSpLocks/>
          </p:cNvGrpSpPr>
          <p:nvPr/>
        </p:nvGrpSpPr>
        <p:grpSpPr bwMode="auto">
          <a:xfrm>
            <a:off x="444985" y="3981311"/>
            <a:ext cx="1652020" cy="1544190"/>
            <a:chOff x="0" y="0"/>
            <a:chExt cx="1896557" cy="1772642"/>
          </a:xfrm>
        </p:grpSpPr>
        <p:sp>
          <p:nvSpPr>
            <p:cNvPr id="55" name="Rectangle 30">
              <a:extLst>
                <a:ext uri="{FF2B5EF4-FFF2-40B4-BE49-F238E27FC236}">
                  <a16:creationId xmlns:a16="http://schemas.microsoft.com/office/drawing/2014/main" id="{AE4AFCF1-8B5D-CD42-C501-11756B9B8CA7}"/>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2000" b="1" dirty="0">
                  <a:latin typeface="Arial" panose="020B0604020202020204" pitchFamily="34" charset="0"/>
                  <a:cs typeface="Arial" panose="020B0604020202020204" pitchFamily="34" charset="0"/>
                </a:rPr>
                <a:t>永續生活</a:t>
              </a:r>
            </a:p>
          </p:txBody>
        </p:sp>
        <p:pic>
          <p:nvPicPr>
            <p:cNvPr id="56" name="Picture 2">
              <a:extLst>
                <a:ext uri="{FF2B5EF4-FFF2-40B4-BE49-F238E27FC236}">
                  <a16:creationId xmlns:a16="http://schemas.microsoft.com/office/drawing/2014/main" id="{1710663F-FCA6-8463-1A58-B8E048A4C4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34" y="285399"/>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文字方塊 56">
            <a:extLst>
              <a:ext uri="{FF2B5EF4-FFF2-40B4-BE49-F238E27FC236}">
                <a16:creationId xmlns:a16="http://schemas.microsoft.com/office/drawing/2014/main" id="{C0B38F72-E050-23A1-8155-F3A90A3BFE8F}"/>
              </a:ext>
            </a:extLst>
          </p:cNvPr>
          <p:cNvSpPr txBox="1"/>
          <p:nvPr/>
        </p:nvSpPr>
        <p:spPr>
          <a:xfrm>
            <a:off x="6768697" y="1450608"/>
            <a:ext cx="4777634" cy="4919488"/>
          </a:xfrm>
          <a:prstGeom prst="rect">
            <a:avLst/>
          </a:prstGeom>
          <a:noFill/>
        </p:spPr>
        <p:txBody>
          <a:bodyPr wrap="square">
            <a:spAutoFit/>
          </a:bodyPr>
          <a:lstStyle/>
          <a:p>
            <a:pPr>
              <a:lnSpc>
                <a:spcPts val="21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綠色能源</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擴大使用太陽能與儲能設備</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多元化電力進口潔淨能源</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新型燃氣電廠提高效能</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a:lnSpc>
                <a:spcPts val="2100"/>
              </a:lnSpc>
            </a:pP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a:lnSpc>
                <a:spcPts val="2100"/>
              </a:lnSpc>
            </a:pPr>
            <a:r>
              <a:rPr lang="zh-TW" altLang="en-US"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智能</a:t>
            </a:r>
            <a:r>
              <a:rPr lang="en-US" altLang="zh-TW"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LED</a:t>
            </a:r>
            <a:r>
              <a:rPr lang="zh-TW" altLang="en-US"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燈及太陽能減少住宅能耗</a:t>
            </a:r>
            <a:endParaRPr lang="en-US" altLang="zh-TW"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減少公共住宅</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15</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％能耗</a:t>
            </a:r>
          </a:p>
          <a:p>
            <a:pPr>
              <a:lnSpc>
                <a:spcPts val="2100"/>
              </a:lnSpc>
            </a:pP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a:lnSpc>
                <a:spcPts val="21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綠色基礎建與綠建築</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綠化</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80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％新加坡建築</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年起</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80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％新建築為超低能耗</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優化綠建築能源效率提高</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80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a:lnSpc>
                <a:spcPts val="2100"/>
              </a:lnSpc>
            </a:pP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a:lnSpc>
                <a:spcPts val="21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綠車規範與設備</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2025</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公共住宅均設</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8</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個電動車充電站</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2025</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停止柴油車及新計程車登記</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年新汽車及新計程車登記均需為更節能車</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ts val="2100"/>
              </a:lnSpc>
              <a:buFont typeface="Wingdings" panose="05000000000000000000" pitchFamily="2" charset="2"/>
              <a:buChar char="ü"/>
            </a:pP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2030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有</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6</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萬個充電站</a:t>
            </a:r>
          </a:p>
        </p:txBody>
      </p:sp>
      <p:grpSp>
        <p:nvGrpSpPr>
          <p:cNvPr id="58" name="Group 38">
            <a:extLst>
              <a:ext uri="{FF2B5EF4-FFF2-40B4-BE49-F238E27FC236}">
                <a16:creationId xmlns:a16="http://schemas.microsoft.com/office/drawing/2014/main" id="{86EAB19C-0F39-7246-8035-DE684E5C3AF8}"/>
              </a:ext>
            </a:extLst>
          </p:cNvPr>
          <p:cNvGrpSpPr>
            <a:grpSpLocks/>
          </p:cNvGrpSpPr>
          <p:nvPr/>
        </p:nvGrpSpPr>
        <p:grpSpPr bwMode="auto">
          <a:xfrm>
            <a:off x="2183627" y="2355916"/>
            <a:ext cx="1652020" cy="1544190"/>
            <a:chOff x="0" y="0"/>
            <a:chExt cx="1896557" cy="1772642"/>
          </a:xfrm>
        </p:grpSpPr>
        <p:sp>
          <p:nvSpPr>
            <p:cNvPr id="59" name="Rectangle 39">
              <a:extLst>
                <a:ext uri="{FF2B5EF4-FFF2-40B4-BE49-F238E27FC236}">
                  <a16:creationId xmlns:a16="http://schemas.microsoft.com/office/drawing/2014/main" id="{94864865-8174-7308-84E6-3BBA95EF793B}"/>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tabLst>
                  <a:tab pos="1089025" algn="l"/>
                </a:tabLst>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tabLst>
                  <a:tab pos="1089025" algn="l"/>
                </a:tabLst>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tabLst>
                  <a:tab pos="1089025" algn="l"/>
                </a:tabLst>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能源策略</a:t>
              </a:r>
            </a:p>
          </p:txBody>
        </p:sp>
        <p:pic>
          <p:nvPicPr>
            <p:cNvPr id="60" name="Picture 40">
              <a:extLst>
                <a:ext uri="{FF2B5EF4-FFF2-40B4-BE49-F238E27FC236}">
                  <a16:creationId xmlns:a16="http://schemas.microsoft.com/office/drawing/2014/main" id="{C4DA3CD3-9B76-CB2F-3FC1-70C90C907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59" y="149887"/>
              <a:ext cx="1101304" cy="110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Immagine" descr="Immagine">
            <a:extLst>
              <a:ext uri="{FF2B5EF4-FFF2-40B4-BE49-F238E27FC236}">
                <a16:creationId xmlns:a16="http://schemas.microsoft.com/office/drawing/2014/main" id="{E70CD995-12B1-D5FD-5044-CEC2711DDB3A}"/>
              </a:ext>
            </a:extLst>
          </p:cNvPr>
          <p:cNvPicPr>
            <a:picLocks noChangeAspect="1"/>
          </p:cNvPicPr>
          <p:nvPr/>
        </p:nvPicPr>
        <p:blipFill>
          <a:blip r:embed="rId7"/>
          <a:stretch>
            <a:fillRect/>
          </a:stretch>
        </p:blipFill>
        <p:spPr>
          <a:xfrm>
            <a:off x="11173474" y="6362857"/>
            <a:ext cx="784734" cy="351444"/>
          </a:xfrm>
          <a:prstGeom prst="rect">
            <a:avLst/>
          </a:prstGeom>
          <a:ln w="12700">
            <a:miter lim="400000"/>
          </a:ln>
        </p:spPr>
      </p:pic>
      <p:grpSp>
        <p:nvGrpSpPr>
          <p:cNvPr id="5" name="Group 34">
            <a:extLst>
              <a:ext uri="{FF2B5EF4-FFF2-40B4-BE49-F238E27FC236}">
                <a16:creationId xmlns:a16="http://schemas.microsoft.com/office/drawing/2014/main" id="{85A2542A-76D5-F9A6-184C-3D076566D8D0}"/>
              </a:ext>
            </a:extLst>
          </p:cNvPr>
          <p:cNvGrpSpPr>
            <a:grpSpLocks/>
          </p:cNvGrpSpPr>
          <p:nvPr/>
        </p:nvGrpSpPr>
        <p:grpSpPr bwMode="auto">
          <a:xfrm>
            <a:off x="2176197" y="3975812"/>
            <a:ext cx="1650638" cy="1542807"/>
            <a:chOff x="0" y="0"/>
            <a:chExt cx="1896557" cy="1772642"/>
          </a:xfrm>
        </p:grpSpPr>
        <p:sp>
          <p:nvSpPr>
            <p:cNvPr id="6" name="Rectangle 19">
              <a:extLst>
                <a:ext uri="{FF2B5EF4-FFF2-40B4-BE49-F238E27FC236}">
                  <a16:creationId xmlns:a16="http://schemas.microsoft.com/office/drawing/2014/main" id="{92543BE3-4776-EA4B-7F8A-66F052E6DD03}"/>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lnSpc>
                  <a:spcPct val="100000"/>
                </a:lnSpc>
                <a:spcBef>
                  <a:spcPct val="0"/>
                </a:spcBef>
                <a:buClrTx/>
                <a:buSzTx/>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綠經濟</a:t>
              </a:r>
            </a:p>
          </p:txBody>
        </p:sp>
        <p:pic>
          <p:nvPicPr>
            <p:cNvPr id="7" name="Picture 9" descr="C:\Users\Jonahs\Dropbox\Projects SCOTT\MEET Windows Azure\source\Background\tile-icon-messaging.png">
              <a:extLst>
                <a:ext uri="{FF2B5EF4-FFF2-40B4-BE49-F238E27FC236}">
                  <a16:creationId xmlns:a16="http://schemas.microsoft.com/office/drawing/2014/main" id="{AA46FB5D-8C65-CE31-5A2F-C59801A29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33" y="285399"/>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文字方塊 7">
            <a:extLst>
              <a:ext uri="{FF2B5EF4-FFF2-40B4-BE49-F238E27FC236}">
                <a16:creationId xmlns:a16="http://schemas.microsoft.com/office/drawing/2014/main" id="{989C5259-423F-84D4-FC17-B295ACE17F1A}"/>
              </a:ext>
            </a:extLst>
          </p:cNvPr>
          <p:cNvSpPr txBox="1"/>
          <p:nvPr/>
        </p:nvSpPr>
        <p:spPr>
          <a:xfrm>
            <a:off x="6577897" y="2234745"/>
            <a:ext cx="4323225" cy="3001656"/>
          </a:xfrm>
          <a:prstGeom prst="rect">
            <a:avLst/>
          </a:prstGeom>
          <a:noFill/>
        </p:spPr>
        <p:txBody>
          <a:bodyPr wrap="square">
            <a:spAutoFit/>
          </a:bodyPr>
          <a:lstStyle/>
          <a:p>
            <a:pPr>
              <a:lnSpc>
                <a:spcPct val="1500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綠色金融行動計劃</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領先碳交易及服務中心</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爭取企業在新研發</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endParaRPr lang="zh-TW" altLang="en-US" sz="2000" b="1" dirty="0">
              <a:latin typeface="Arial" panose="020B0604020202020204" pitchFamily="34" charset="0"/>
              <a:ea typeface="微軟正黑體" panose="020B0604030504040204" pitchFamily="34" charset="-120"/>
              <a:cs typeface="Arial" panose="020B0604020202020204" pitchFamily="34" charset="0"/>
            </a:endParaRPr>
          </a:p>
          <a:p>
            <a:pPr marL="180000" indent="-180000">
              <a:lnSpc>
                <a:spcPct val="1500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打造亞洲領先綠色金融中心</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ct val="1500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研發及試行循環經濟、新型農業、水處理及低碳新型技術</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6" name="群組 15">
            <a:extLst>
              <a:ext uri="{FF2B5EF4-FFF2-40B4-BE49-F238E27FC236}">
                <a16:creationId xmlns:a16="http://schemas.microsoft.com/office/drawing/2014/main" id="{C3DEC176-BAA8-281B-9FD2-1BB94D49FC29}"/>
              </a:ext>
            </a:extLst>
          </p:cNvPr>
          <p:cNvGrpSpPr/>
          <p:nvPr/>
        </p:nvGrpSpPr>
        <p:grpSpPr>
          <a:xfrm>
            <a:off x="3917286" y="2355916"/>
            <a:ext cx="1652020" cy="1544189"/>
            <a:chOff x="3917286" y="2355916"/>
            <a:chExt cx="1652020" cy="1544189"/>
          </a:xfrm>
        </p:grpSpPr>
        <p:sp>
          <p:nvSpPr>
            <p:cNvPr id="22" name="Rectangle 22">
              <a:extLst>
                <a:ext uri="{FF2B5EF4-FFF2-40B4-BE49-F238E27FC236}">
                  <a16:creationId xmlns:a16="http://schemas.microsoft.com/office/drawing/2014/main" id="{E8117401-45FA-EDE5-7B68-5928855CB8E3}"/>
                </a:ext>
              </a:extLst>
            </p:cNvPr>
            <p:cNvSpPr>
              <a:spLocks/>
            </p:cNvSpPr>
            <p:nvPr/>
          </p:nvSpPr>
          <p:spPr bwMode="auto">
            <a:xfrm>
              <a:off x="3917286" y="2355916"/>
              <a:ext cx="1652020" cy="1544189"/>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1500" b="1" dirty="0">
                  <a:latin typeface="Arial" panose="020B0604020202020204" pitchFamily="34" charset="0"/>
                  <a:ea typeface="微軟正黑體" panose="020B0604030504040204" pitchFamily="34" charset="-120"/>
                  <a:cs typeface="Arial" panose="020B0604020202020204" pitchFamily="34" charset="0"/>
                </a:rPr>
                <a:t>具有韌性的未來</a:t>
              </a:r>
            </a:p>
          </p:txBody>
        </p:sp>
        <p:sp>
          <p:nvSpPr>
            <p:cNvPr id="15" name="Oval 31">
              <a:extLst>
                <a:ext uri="{FF2B5EF4-FFF2-40B4-BE49-F238E27FC236}">
                  <a16:creationId xmlns:a16="http://schemas.microsoft.com/office/drawing/2014/main" id="{5321AA36-E164-E3AD-0C72-5FD890CE84CB}"/>
                </a:ext>
              </a:extLst>
            </p:cNvPr>
            <p:cNvSpPr/>
            <p:nvPr/>
          </p:nvSpPr>
          <p:spPr>
            <a:xfrm>
              <a:off x="4371469" y="2606644"/>
              <a:ext cx="765489" cy="75520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7" name="群組 16">
            <a:extLst>
              <a:ext uri="{FF2B5EF4-FFF2-40B4-BE49-F238E27FC236}">
                <a16:creationId xmlns:a16="http://schemas.microsoft.com/office/drawing/2014/main" id="{9396668A-853D-809F-D3B6-52CCFF93097B}"/>
              </a:ext>
            </a:extLst>
          </p:cNvPr>
          <p:cNvGrpSpPr/>
          <p:nvPr/>
        </p:nvGrpSpPr>
        <p:grpSpPr>
          <a:xfrm>
            <a:off x="3910587" y="2362239"/>
            <a:ext cx="1652020" cy="1544189"/>
            <a:chOff x="3917286" y="2355916"/>
            <a:chExt cx="1652020" cy="1544189"/>
          </a:xfrm>
        </p:grpSpPr>
        <p:sp>
          <p:nvSpPr>
            <p:cNvPr id="18" name="Rectangle 22">
              <a:extLst>
                <a:ext uri="{FF2B5EF4-FFF2-40B4-BE49-F238E27FC236}">
                  <a16:creationId xmlns:a16="http://schemas.microsoft.com/office/drawing/2014/main" id="{FF0171CE-4052-21C3-D817-73E556D4D7F9}"/>
                </a:ext>
              </a:extLst>
            </p:cNvPr>
            <p:cNvSpPr>
              <a:spLocks/>
            </p:cNvSpPr>
            <p:nvPr/>
          </p:nvSpPr>
          <p:spPr bwMode="auto">
            <a:xfrm>
              <a:off x="3917286" y="2355916"/>
              <a:ext cx="1652020" cy="1544189"/>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en-US" sz="1500" b="1" dirty="0">
                  <a:latin typeface="Arial" panose="020B0604020202020204" pitchFamily="34" charset="0"/>
                  <a:ea typeface="微軟正黑體" panose="020B0604030504040204" pitchFamily="34" charset="-120"/>
                  <a:cs typeface="Arial" panose="020B0604020202020204" pitchFamily="34" charset="0"/>
                </a:rPr>
                <a:t>具有韌性的未來</a:t>
              </a:r>
            </a:p>
          </p:txBody>
        </p:sp>
        <p:sp>
          <p:nvSpPr>
            <p:cNvPr id="19" name="Oval 31">
              <a:extLst>
                <a:ext uri="{FF2B5EF4-FFF2-40B4-BE49-F238E27FC236}">
                  <a16:creationId xmlns:a16="http://schemas.microsoft.com/office/drawing/2014/main" id="{3F7EAFF1-B196-CD19-8DB0-4B3D3FCC9379}"/>
                </a:ext>
              </a:extLst>
            </p:cNvPr>
            <p:cNvSpPr/>
            <p:nvPr/>
          </p:nvSpPr>
          <p:spPr>
            <a:xfrm>
              <a:off x="4371469" y="2606644"/>
              <a:ext cx="765489" cy="75520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0" name="文字方塊 19">
            <a:extLst>
              <a:ext uri="{FF2B5EF4-FFF2-40B4-BE49-F238E27FC236}">
                <a16:creationId xmlns:a16="http://schemas.microsoft.com/office/drawing/2014/main" id="{B5B5983E-A9CA-05A3-4B84-2D3EADCB9F5D}"/>
              </a:ext>
            </a:extLst>
          </p:cNvPr>
          <p:cNvSpPr txBox="1"/>
          <p:nvPr/>
        </p:nvSpPr>
        <p:spPr>
          <a:xfrm>
            <a:off x="6611888" y="1890540"/>
            <a:ext cx="4187748" cy="3001656"/>
          </a:xfrm>
          <a:prstGeom prst="rect">
            <a:avLst/>
          </a:prstGeom>
          <a:noFill/>
        </p:spPr>
        <p:txBody>
          <a:bodyPr wrap="square">
            <a:spAutoFit/>
          </a:bodyPr>
          <a:lstStyle/>
          <a:p>
            <a:pPr>
              <a:lnSpc>
                <a:spcPct val="1500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降低熱島效應</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保護海岸線免受海面上升影響</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rPr>
              <a:t>保障食安全</a:t>
            </a:r>
            <a:endParaRPr lang="en-US" altLang="zh-TW" sz="2000" b="1" dirty="0">
              <a:solidFill>
                <a:schemeClr val="accent5">
                  <a:lumMod val="10000"/>
                </a:schemeClr>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endParaRPr lang="zh-TW" altLang="en-US" sz="2000" b="1" dirty="0">
              <a:latin typeface="Arial" panose="020B0604020202020204" pitchFamily="34" charset="0"/>
              <a:ea typeface="微軟正黑體" panose="020B0604030504040204" pitchFamily="34" charset="-120"/>
              <a:cs typeface="Arial" panose="020B0604020202020204" pitchFamily="34" charset="0"/>
            </a:endParaRPr>
          </a:p>
          <a:p>
            <a:pPr marL="180000" indent="-180000">
              <a:lnSpc>
                <a:spcPct val="1500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投入</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50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億美元用於海岸及排水防洪</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ct val="1500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制定海岸保護計劃</a:t>
            </a:r>
            <a:endPar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endParaRPr>
          </a:p>
          <a:p>
            <a:pPr marL="180000" indent="-180000">
              <a:lnSpc>
                <a:spcPct val="150000"/>
              </a:lnSpc>
              <a:buFont typeface="Wingdings" panose="05000000000000000000" pitchFamily="2" charset="2"/>
              <a:buChar char="ü"/>
            </a:pP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透過在地生產以滿足國人</a:t>
            </a:r>
            <a:r>
              <a:rPr lang="en-US" altLang="zh-TW"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30%</a:t>
            </a:r>
            <a:r>
              <a:rPr lang="zh-TW" altLang="en-US" sz="1600" dirty="0">
                <a:solidFill>
                  <a:srgbClr val="32765E"/>
                </a:solidFill>
                <a:latin typeface="Arial" panose="020B0604020202020204" pitchFamily="34" charset="0"/>
                <a:ea typeface="微軟正黑體" panose="020B0604030504040204" pitchFamily="34" charset="-120"/>
                <a:cs typeface="Arial" panose="020B0604020202020204" pitchFamily="34" charset="0"/>
              </a:rPr>
              <a:t>的需求</a:t>
            </a:r>
          </a:p>
        </p:txBody>
      </p:sp>
      <p:sp>
        <p:nvSpPr>
          <p:cNvPr id="24" name="投影片編號版面配置區 3">
            <a:extLst>
              <a:ext uri="{FF2B5EF4-FFF2-40B4-BE49-F238E27FC236}">
                <a16:creationId xmlns:a16="http://schemas.microsoft.com/office/drawing/2014/main" id="{DCD1E7FC-BCEF-95D6-4193-DCA92D6221F8}"/>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8</a:t>
            </a:fld>
            <a:endParaRPr lang="it-IT" sz="1050" dirty="0">
              <a:solidFill>
                <a:schemeClr val="bg1"/>
              </a:solidFill>
            </a:endParaRPr>
          </a:p>
        </p:txBody>
      </p:sp>
    </p:spTree>
    <p:extLst>
      <p:ext uri="{BB962C8B-B14F-4D97-AF65-F5344CB8AC3E}">
        <p14:creationId xmlns:p14="http://schemas.microsoft.com/office/powerpoint/2010/main" val="33082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100000">
                                          <p:val>
                                            <p:strVal val="#ppt_x"/>
                                          </p:val>
                                        </p:tav>
                                      </p:tavLst>
                                    </p:anim>
                                    <p:anim calcmode="lin" valueType="num">
                                      <p:cBhvr>
                                        <p:cTn id="8" dur="500" fill="hold"/>
                                        <p:tgtEl>
                                          <p:spTgt spid="48"/>
                                        </p:tgtEl>
                                        <p:attrNameLst>
                                          <p:attrName>ppt_y</p:attrName>
                                        </p:attrNameLst>
                                      </p:cBhvr>
                                      <p:tavLst>
                                        <p:tav tm="0">
                                          <p:val>
                                            <p:strVal val="#ppt_y-#ppt_h/2"/>
                                          </p:val>
                                        </p:tav>
                                        <p:tav tm="100000">
                                          <p:val>
                                            <p:strVal val="#ppt_y"/>
                                          </p:val>
                                        </p:tav>
                                      </p:tavLst>
                                    </p:anim>
                                    <p:anim calcmode="lin" valueType="num">
                                      <p:cBhvr>
                                        <p:cTn id="9" dur="500" fill="hold"/>
                                        <p:tgtEl>
                                          <p:spTgt spid="48"/>
                                        </p:tgtEl>
                                        <p:attrNameLst>
                                          <p:attrName>ppt_w</p:attrName>
                                        </p:attrNameLst>
                                      </p:cBhvr>
                                      <p:tavLst>
                                        <p:tav tm="0">
                                          <p:val>
                                            <p:strVal val="#ppt_w"/>
                                          </p:val>
                                        </p:tav>
                                        <p:tav tm="100000">
                                          <p:val>
                                            <p:strVal val="#ppt_w"/>
                                          </p:val>
                                        </p:tav>
                                      </p:tavLst>
                                    </p:anim>
                                    <p:anim calcmode="lin" valueType="num">
                                      <p:cBhvr>
                                        <p:cTn id="10" dur="500" fill="hold"/>
                                        <p:tgtEl>
                                          <p:spTgt spid="4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2" presetClass="entr" presetSubtype="1" fill="hold" grpId="1"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additive="base">
                                        <p:cTn id="14" dur="500"/>
                                        <p:tgtEl>
                                          <p:spTgt spid="45"/>
                                        </p:tgtEl>
                                        <p:attrNameLst>
                                          <p:attrName>ppt_y</p:attrName>
                                        </p:attrNameLst>
                                      </p:cBhvr>
                                      <p:tavLst>
                                        <p:tav tm="0">
                                          <p:val>
                                            <p:strVal val="#ppt_y-#ppt_h*1.125000"/>
                                          </p:val>
                                        </p:tav>
                                        <p:tav tm="100000">
                                          <p:val>
                                            <p:strVal val="#ppt_y"/>
                                          </p:val>
                                        </p:tav>
                                      </p:tavLst>
                                    </p:anim>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ppt_h/2"/>
                                          </p:val>
                                        </p:tav>
                                        <p:tav tm="100000">
                                          <p:val>
                                            <p:strVal val="#ppt_y"/>
                                          </p:val>
                                        </p:tav>
                                      </p:tavLst>
                                    </p:anim>
                                    <p:anim calcmode="lin" valueType="num">
                                      <p:cBhvr>
                                        <p:cTn id="22" dur="500" fill="hold"/>
                                        <p:tgtEl>
                                          <p:spTgt spid="54"/>
                                        </p:tgtEl>
                                        <p:attrNameLst>
                                          <p:attrName>ppt_w</p:attrName>
                                        </p:attrNameLst>
                                      </p:cBhvr>
                                      <p:tavLst>
                                        <p:tav tm="0">
                                          <p:val>
                                            <p:strVal val="#ppt_w"/>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childTnLst>
                                </p:cTn>
                              </p:par>
                              <p:par>
                                <p:cTn id="24" presetID="1" presetClass="exit"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childTnLst>
                          </p:cTn>
                        </p:par>
                        <p:par>
                          <p:cTn id="29" fill="hold">
                            <p:stCondLst>
                              <p:cond delay="500"/>
                            </p:stCondLst>
                            <p:childTnLst>
                              <p:par>
                                <p:cTn id="30" presetID="12" presetClass="entr" presetSubtype="1"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1000"/>
                                        <p:tgtEl>
                                          <p:spTgt spid="53"/>
                                        </p:tgtEl>
                                        <p:attrNameLst>
                                          <p:attrName>ppt_y</p:attrName>
                                        </p:attrNameLst>
                                      </p:cBhvr>
                                      <p:tavLst>
                                        <p:tav tm="0">
                                          <p:val>
                                            <p:strVal val="#ppt_y-#ppt_h*1.125000"/>
                                          </p:val>
                                        </p:tav>
                                        <p:tav tm="100000">
                                          <p:val>
                                            <p:strVal val="#ppt_y"/>
                                          </p:val>
                                        </p:tav>
                                      </p:tavLst>
                                    </p:anim>
                                    <p:animEffect transition="in" filter="wipe(down)">
                                      <p:cBhvr>
                                        <p:cTn id="33" dur="1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ppt_x</p:attrName>
                                        </p:attrNameLst>
                                      </p:cBhvr>
                                      <p:tavLst>
                                        <p:tav tm="0">
                                          <p:val>
                                            <p:strVal val="#ppt_x"/>
                                          </p:val>
                                        </p:tav>
                                        <p:tav tm="100000">
                                          <p:val>
                                            <p:strVal val="#ppt_x"/>
                                          </p:val>
                                        </p:tav>
                                      </p:tavLst>
                                    </p:anim>
                                    <p:anim calcmode="lin" valueType="num">
                                      <p:cBhvr>
                                        <p:cTn id="39" dur="500" fill="hold"/>
                                        <p:tgtEl>
                                          <p:spTgt spid="58"/>
                                        </p:tgtEl>
                                        <p:attrNameLst>
                                          <p:attrName>ppt_y</p:attrName>
                                        </p:attrNameLst>
                                      </p:cBhvr>
                                      <p:tavLst>
                                        <p:tav tm="0">
                                          <p:val>
                                            <p:strVal val="#ppt_y-#ppt_h/2"/>
                                          </p:val>
                                        </p:tav>
                                        <p:tav tm="100000">
                                          <p:val>
                                            <p:strVal val="#ppt_y"/>
                                          </p:val>
                                        </p:tav>
                                      </p:tavLst>
                                    </p:anim>
                                    <p:anim calcmode="lin" valueType="num">
                                      <p:cBhvr>
                                        <p:cTn id="40" dur="500" fill="hold"/>
                                        <p:tgtEl>
                                          <p:spTgt spid="58"/>
                                        </p:tgtEl>
                                        <p:attrNameLst>
                                          <p:attrName>ppt_w</p:attrName>
                                        </p:attrNameLst>
                                      </p:cBhvr>
                                      <p:tavLst>
                                        <p:tav tm="0">
                                          <p:val>
                                            <p:strVal val="#ppt_w"/>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childTnLst>
                                </p:cTn>
                              </p:par>
                              <p:par>
                                <p:cTn id="42" presetID="10" presetClass="exit" presetSubtype="0" fill="hold" grpId="1" nodeType="withEffect">
                                  <p:stCondLst>
                                    <p:cond delay="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childTnLst>
                          </p:cTn>
                        </p:par>
                        <p:par>
                          <p:cTn id="48" fill="hold">
                            <p:stCondLst>
                              <p:cond delay="500"/>
                            </p:stCondLst>
                            <p:childTnLst>
                              <p:par>
                                <p:cTn id="49" presetID="12" presetClass="entr" presetSubtype="1"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1000"/>
                                        <p:tgtEl>
                                          <p:spTgt spid="57"/>
                                        </p:tgtEl>
                                        <p:attrNameLst>
                                          <p:attrName>ppt_y</p:attrName>
                                        </p:attrNameLst>
                                      </p:cBhvr>
                                      <p:tavLst>
                                        <p:tav tm="0">
                                          <p:val>
                                            <p:strVal val="#ppt_y-#ppt_h*1.125000"/>
                                          </p:val>
                                        </p:tav>
                                        <p:tav tm="100000">
                                          <p:val>
                                            <p:strVal val="#ppt_y"/>
                                          </p:val>
                                        </p:tav>
                                      </p:tavLst>
                                    </p:anim>
                                    <p:animEffect transition="in" filter="wipe(down)">
                                      <p:cBhvr>
                                        <p:cTn id="52" dur="10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ppt_h/2"/>
                                          </p:val>
                                        </p:tav>
                                        <p:tav tm="100000">
                                          <p:val>
                                            <p:strVal val="#ppt_y"/>
                                          </p:val>
                                        </p:tav>
                                      </p:tavLst>
                                    </p:anim>
                                    <p:anim calcmode="lin" valueType="num">
                                      <p:cBhvr>
                                        <p:cTn id="59" dur="500" fill="hold"/>
                                        <p:tgtEl>
                                          <p:spTgt spid="5"/>
                                        </p:tgtEl>
                                        <p:attrNameLst>
                                          <p:attrName>ppt_w</p:attrName>
                                        </p:attrNameLst>
                                      </p:cBhvr>
                                      <p:tavLst>
                                        <p:tav tm="0">
                                          <p:val>
                                            <p:strVal val="#ppt_w"/>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childTnLst>
                                </p:cTn>
                              </p:par>
                              <p:par>
                                <p:cTn id="61" presetID="10" presetClass="exit" presetSubtype="0" fill="hold" nodeType="withEffect">
                                  <p:stCondLst>
                                    <p:cond delay="0"/>
                                  </p:stCondLst>
                                  <p:childTnLst>
                                    <p:animEffect transition="out" filter="fade">
                                      <p:cBhvr>
                                        <p:cTn id="62" dur="500"/>
                                        <p:tgtEl>
                                          <p:spTgt spid="58"/>
                                        </p:tgtEl>
                                      </p:cBhvr>
                                    </p:animEffect>
                                    <p:set>
                                      <p:cBhvr>
                                        <p:cTn id="63" dur="1" fill="hold">
                                          <p:stCondLst>
                                            <p:cond delay="499"/>
                                          </p:stCondLst>
                                        </p:cTn>
                                        <p:tgtEl>
                                          <p:spTgt spid="5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7"/>
                                        </p:tgtEl>
                                      </p:cBhvr>
                                    </p:animEffect>
                                    <p:set>
                                      <p:cBhvr>
                                        <p:cTn id="66" dur="1" fill="hold">
                                          <p:stCondLst>
                                            <p:cond delay="499"/>
                                          </p:stCondLst>
                                        </p:cTn>
                                        <p:tgtEl>
                                          <p:spTgt spid="57"/>
                                        </p:tgtEl>
                                        <p:attrNameLst>
                                          <p:attrName>style.visibility</p:attrName>
                                        </p:attrNameLst>
                                      </p:cBhvr>
                                      <p:to>
                                        <p:strVal val="hidden"/>
                                      </p:to>
                                    </p:set>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1000"/>
                                        <p:tgtEl>
                                          <p:spTgt spid="8"/>
                                        </p:tgtEl>
                                        <p:attrNameLst>
                                          <p:attrName>ppt_y</p:attrName>
                                        </p:attrNameLst>
                                      </p:cBhvr>
                                      <p:tavLst>
                                        <p:tav tm="0">
                                          <p:val>
                                            <p:strVal val="#ppt_y-#ppt_h*1.125000"/>
                                          </p:val>
                                        </p:tav>
                                        <p:tav tm="100000">
                                          <p:val>
                                            <p:strVal val="#ppt_y"/>
                                          </p:val>
                                        </p:tav>
                                      </p:tavLst>
                                    </p:anim>
                                    <p:animEffect transition="in" filter="wipe(down)">
                                      <p:cBhvr>
                                        <p:cTn id="71" dur="1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ppt_x</p:attrName>
                                        </p:attrNameLst>
                                      </p:cBhvr>
                                      <p:tavLst>
                                        <p:tav tm="0">
                                          <p:val>
                                            <p:strVal val="#ppt_x"/>
                                          </p:val>
                                        </p:tav>
                                        <p:tav tm="100000">
                                          <p:val>
                                            <p:strVal val="#ppt_x"/>
                                          </p:val>
                                        </p:tav>
                                      </p:tavLst>
                                    </p:anim>
                                    <p:anim calcmode="lin" valueType="num">
                                      <p:cBhvr>
                                        <p:cTn id="77" dur="500" fill="hold"/>
                                        <p:tgtEl>
                                          <p:spTgt spid="17"/>
                                        </p:tgtEl>
                                        <p:attrNameLst>
                                          <p:attrName>ppt_y</p:attrName>
                                        </p:attrNameLst>
                                      </p:cBhvr>
                                      <p:tavLst>
                                        <p:tav tm="0">
                                          <p:val>
                                            <p:strVal val="#ppt_y-#ppt_h/2"/>
                                          </p:val>
                                        </p:tav>
                                        <p:tav tm="100000">
                                          <p:val>
                                            <p:strVal val="#ppt_y"/>
                                          </p:val>
                                        </p:tav>
                                      </p:tavLst>
                                    </p:anim>
                                    <p:anim calcmode="lin" valueType="num">
                                      <p:cBhvr>
                                        <p:cTn id="78" dur="500" fill="hold"/>
                                        <p:tgtEl>
                                          <p:spTgt spid="17"/>
                                        </p:tgtEl>
                                        <p:attrNameLst>
                                          <p:attrName>ppt_w</p:attrName>
                                        </p:attrNameLst>
                                      </p:cBhvr>
                                      <p:tavLst>
                                        <p:tav tm="0">
                                          <p:val>
                                            <p:strVal val="#ppt_w"/>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childTnLst>
                                </p:cTn>
                              </p:par>
                              <p:par>
                                <p:cTn id="80" presetID="10" presetClass="exit" presetSubtype="0" fill="hold"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childTnLst>
                          </p:cTn>
                        </p:par>
                        <p:par>
                          <p:cTn id="86" fill="hold">
                            <p:stCondLst>
                              <p:cond delay="500"/>
                            </p:stCondLst>
                            <p:childTnLst>
                              <p:par>
                                <p:cTn id="87" presetID="12" presetClass="entr" presetSubtype="1"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1000"/>
                                        <p:tgtEl>
                                          <p:spTgt spid="20"/>
                                        </p:tgtEl>
                                        <p:attrNameLst>
                                          <p:attrName>ppt_y</p:attrName>
                                        </p:attrNameLst>
                                      </p:cBhvr>
                                      <p:tavLst>
                                        <p:tav tm="0">
                                          <p:val>
                                            <p:strVal val="#ppt_y-#ppt_h*1.125000"/>
                                          </p:val>
                                        </p:tav>
                                        <p:tav tm="100000">
                                          <p:val>
                                            <p:strVal val="#ppt_y"/>
                                          </p:val>
                                        </p:tav>
                                      </p:tavLst>
                                    </p:anim>
                                    <p:animEffect transition="in" filter="wipe(down)">
                                      <p:cBhvr>
                                        <p:cTn id="9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3" grpId="0"/>
      <p:bldP spid="53" grpId="1"/>
      <p:bldP spid="57" grpId="0"/>
      <p:bldP spid="57" grpId="1"/>
      <p:bldP spid="8" grpId="0"/>
      <p:bldP spid="8" grpId="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綠色, 樹狀, 反射, 視窗 的圖片&#10;&#10;自動產生的描述">
            <a:extLst>
              <a:ext uri="{FF2B5EF4-FFF2-40B4-BE49-F238E27FC236}">
                <a16:creationId xmlns:a16="http://schemas.microsoft.com/office/drawing/2014/main" id="{1390AAEA-619B-DF2C-27EE-D17F61E9894D}"/>
              </a:ext>
            </a:extLst>
          </p:cNvPr>
          <p:cNvPicPr>
            <a:picLocks noChangeAspect="1"/>
          </p:cNvPicPr>
          <p:nvPr/>
        </p:nvPicPr>
        <p:blipFill rotWithShape="1">
          <a:blip r:embed="rId2"/>
          <a:srcRect b="15656"/>
          <a:stretch/>
        </p:blipFill>
        <p:spPr>
          <a:xfrm>
            <a:off x="272" y="1"/>
            <a:ext cx="12191728" cy="6858000"/>
          </a:xfrm>
          <a:prstGeom prst="rect">
            <a:avLst/>
          </a:prstGeom>
        </p:spPr>
      </p:pic>
      <p:sp>
        <p:nvSpPr>
          <p:cNvPr id="3" name="文字方塊 2">
            <a:extLst>
              <a:ext uri="{FF2B5EF4-FFF2-40B4-BE49-F238E27FC236}">
                <a16:creationId xmlns:a16="http://schemas.microsoft.com/office/drawing/2014/main" id="{C46F342A-D3F5-F5FF-E163-77BE9AF2F1B0}"/>
              </a:ext>
            </a:extLst>
          </p:cNvPr>
          <p:cNvSpPr txBox="1"/>
          <p:nvPr/>
        </p:nvSpPr>
        <p:spPr>
          <a:xfrm>
            <a:off x="313426" y="281129"/>
            <a:ext cx="3046203" cy="523220"/>
          </a:xfrm>
          <a:prstGeom prst="rect">
            <a:avLst/>
          </a:prstGeom>
          <a:noFill/>
        </p:spPr>
        <p:txBody>
          <a:bodyPr wrap="squar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cs typeface="Verdana"/>
              </a:rPr>
              <a:t>越南</a:t>
            </a:r>
            <a:r>
              <a:rPr lang="en-US" altLang="zh-TW" sz="2800" b="1" dirty="0">
                <a:solidFill>
                  <a:schemeClr val="bg1"/>
                </a:solidFill>
                <a:latin typeface="微軟正黑體" panose="020B0604030504040204" pitchFamily="34" charset="-120"/>
                <a:ea typeface="微軟正黑體" panose="020B0604030504040204" pitchFamily="34" charset="-120"/>
                <a:cs typeface="Verdana"/>
              </a:rPr>
              <a:t>ESG</a:t>
            </a:r>
            <a:r>
              <a:rPr lang="zh-TW" altLang="en-US" sz="2800" b="1" dirty="0">
                <a:solidFill>
                  <a:schemeClr val="bg1"/>
                </a:solidFill>
                <a:latin typeface="微軟正黑體" panose="020B0604030504040204" pitchFamily="34" charset="-120"/>
                <a:ea typeface="微軟正黑體" panose="020B0604030504040204" pitchFamily="34" charset="-120"/>
                <a:cs typeface="Verdana"/>
              </a:rPr>
              <a:t>政策</a:t>
            </a:r>
          </a:p>
        </p:txBody>
      </p:sp>
      <p:grpSp>
        <p:nvGrpSpPr>
          <p:cNvPr id="4" name="Group 35">
            <a:extLst>
              <a:ext uri="{FF2B5EF4-FFF2-40B4-BE49-F238E27FC236}">
                <a16:creationId xmlns:a16="http://schemas.microsoft.com/office/drawing/2014/main" id="{8B6023EB-4654-ADC9-3459-57D6964F3A23}"/>
              </a:ext>
            </a:extLst>
          </p:cNvPr>
          <p:cNvGrpSpPr>
            <a:grpSpLocks/>
          </p:cNvGrpSpPr>
          <p:nvPr/>
        </p:nvGrpSpPr>
        <p:grpSpPr bwMode="auto">
          <a:xfrm>
            <a:off x="444985" y="2355916"/>
            <a:ext cx="1652020" cy="1544189"/>
            <a:chOff x="0" y="0"/>
            <a:chExt cx="1896557" cy="1772642"/>
          </a:xfrm>
        </p:grpSpPr>
        <p:sp>
          <p:nvSpPr>
            <p:cNvPr id="5" name="Rectangle 25">
              <a:extLst>
                <a:ext uri="{FF2B5EF4-FFF2-40B4-BE49-F238E27FC236}">
                  <a16:creationId xmlns:a16="http://schemas.microsoft.com/office/drawing/2014/main" id="{EA7E9913-81D3-C562-B9EE-9CBACE2756E0}"/>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2000" b="1" dirty="0">
                  <a:latin typeface="微軟正黑體" panose="020B0604030504040204" pitchFamily="34" charset="-120"/>
                  <a:ea typeface="微軟正黑體" panose="020B0604030504040204" pitchFamily="34" charset="-120"/>
                  <a:cs typeface="Verdana"/>
                </a:rPr>
                <a:t>ESG</a:t>
              </a:r>
              <a:r>
                <a:rPr lang="zh-TW" altLang="en-US" sz="2000" b="1" kern="0" dirty="0">
                  <a:latin typeface="微軟正黑體" panose="020B0604030504040204" pitchFamily="34" charset="-120"/>
                  <a:ea typeface="微軟正黑體" panose="020B0604030504040204" pitchFamily="34" charset="-120"/>
                  <a:cs typeface="新細明體" panose="02020500000000000000" pitchFamily="18" charset="-120"/>
                </a:rPr>
                <a:t>目標</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6" name="Picture 4" descr="C:\Users\Jonahs\Dropbox\Projects SCOTT\MEET Windows Azure\source\Background\tile-icon-cache.png">
              <a:extLst>
                <a:ext uri="{FF2B5EF4-FFF2-40B4-BE49-F238E27FC236}">
                  <a16:creationId xmlns:a16="http://schemas.microsoft.com/office/drawing/2014/main" id="{86EF980E-8820-4C3F-0A5D-EB0B419B9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259386"/>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9">
            <a:extLst>
              <a:ext uri="{FF2B5EF4-FFF2-40B4-BE49-F238E27FC236}">
                <a16:creationId xmlns:a16="http://schemas.microsoft.com/office/drawing/2014/main" id="{08FF0444-F6E4-3408-0CBB-447783EB1F49}"/>
              </a:ext>
            </a:extLst>
          </p:cNvPr>
          <p:cNvGrpSpPr>
            <a:grpSpLocks/>
          </p:cNvGrpSpPr>
          <p:nvPr/>
        </p:nvGrpSpPr>
        <p:grpSpPr bwMode="auto">
          <a:xfrm>
            <a:off x="444985" y="3981311"/>
            <a:ext cx="1652020" cy="1544190"/>
            <a:chOff x="0" y="0"/>
            <a:chExt cx="1896557" cy="1772642"/>
          </a:xfrm>
        </p:grpSpPr>
        <p:sp>
          <p:nvSpPr>
            <p:cNvPr id="8" name="Rectangle 30">
              <a:extLst>
                <a:ext uri="{FF2B5EF4-FFF2-40B4-BE49-F238E27FC236}">
                  <a16:creationId xmlns:a16="http://schemas.microsoft.com/office/drawing/2014/main" id="{B1FAAE42-6135-6EDD-E5A9-A3274BAA4D80}"/>
                </a:ext>
              </a:extLst>
            </p:cNvPr>
            <p:cNvSpPr>
              <a:spLocks/>
            </p:cNvSpPr>
            <p:nvPr/>
          </p:nvSpPr>
          <p:spPr bwMode="auto">
            <a:xfrm>
              <a:off x="0" y="0"/>
              <a:ext cx="1896557" cy="1772642"/>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1900" b="1" kern="0" dirty="0">
                  <a:effectLst/>
                  <a:latin typeface="微軟正黑體" panose="020B0604030504040204" pitchFamily="34" charset="-120"/>
                  <a:ea typeface="微軟正黑體" panose="020B0604030504040204" pitchFamily="34" charset="-120"/>
                  <a:cs typeface="新細明體" panose="02020500000000000000" pitchFamily="18" charset="-120"/>
                </a:rPr>
                <a:t>規劃和展望</a:t>
              </a:r>
              <a:endParaRPr lang="zh-TW" altLang="en-US" sz="19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9" name="Picture 2">
              <a:extLst>
                <a:ext uri="{FF2B5EF4-FFF2-40B4-BE49-F238E27FC236}">
                  <a16:creationId xmlns:a16="http://schemas.microsoft.com/office/drawing/2014/main" id="{001E5062-A323-78D7-47F8-6572F6E0D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34" y="243412"/>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平行四邊形 9">
            <a:extLst>
              <a:ext uri="{FF2B5EF4-FFF2-40B4-BE49-F238E27FC236}">
                <a16:creationId xmlns:a16="http://schemas.microsoft.com/office/drawing/2014/main" id="{B9561CDD-16E4-0FC9-BF52-29639FD5B448}"/>
              </a:ext>
            </a:extLst>
          </p:cNvPr>
          <p:cNvSpPr/>
          <p:nvPr/>
        </p:nvSpPr>
        <p:spPr>
          <a:xfrm flipH="1">
            <a:off x="5643908" y="886968"/>
            <a:ext cx="6721951" cy="5971031"/>
          </a:xfrm>
          <a:prstGeom prst="parallelogram">
            <a:avLst>
              <a:gd name="adj" fmla="val 16230"/>
            </a:avLst>
          </a:prstGeom>
          <a:solidFill>
            <a:srgbClr val="FFFFFF">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1" name="Immagine" descr="Immagine">
            <a:extLst>
              <a:ext uri="{FF2B5EF4-FFF2-40B4-BE49-F238E27FC236}">
                <a16:creationId xmlns:a16="http://schemas.microsoft.com/office/drawing/2014/main" id="{5CEA01F3-05AC-6325-D3A2-1D3B9BC2AFC3}"/>
              </a:ext>
            </a:extLst>
          </p:cNvPr>
          <p:cNvPicPr>
            <a:picLocks noChangeAspect="1"/>
          </p:cNvPicPr>
          <p:nvPr/>
        </p:nvPicPr>
        <p:blipFill>
          <a:blip r:embed="rId5"/>
          <a:stretch>
            <a:fillRect/>
          </a:stretch>
        </p:blipFill>
        <p:spPr>
          <a:xfrm>
            <a:off x="11173474" y="6362857"/>
            <a:ext cx="784734" cy="351444"/>
          </a:xfrm>
          <a:prstGeom prst="rect">
            <a:avLst/>
          </a:prstGeom>
          <a:ln w="12700">
            <a:miter lim="400000"/>
          </a:ln>
        </p:spPr>
      </p:pic>
      <p:grpSp>
        <p:nvGrpSpPr>
          <p:cNvPr id="12" name="群組 11">
            <a:extLst>
              <a:ext uri="{FF2B5EF4-FFF2-40B4-BE49-F238E27FC236}">
                <a16:creationId xmlns:a16="http://schemas.microsoft.com/office/drawing/2014/main" id="{FCF75759-DCD3-0D44-9F8D-E98A2F5DE52B}"/>
              </a:ext>
            </a:extLst>
          </p:cNvPr>
          <p:cNvGrpSpPr/>
          <p:nvPr/>
        </p:nvGrpSpPr>
        <p:grpSpPr>
          <a:xfrm>
            <a:off x="3917286" y="2355916"/>
            <a:ext cx="1652020" cy="1544189"/>
            <a:chOff x="3917286" y="2355916"/>
            <a:chExt cx="1652020" cy="1544189"/>
          </a:xfrm>
        </p:grpSpPr>
        <p:sp>
          <p:nvSpPr>
            <p:cNvPr id="13" name="Rectangle 22">
              <a:extLst>
                <a:ext uri="{FF2B5EF4-FFF2-40B4-BE49-F238E27FC236}">
                  <a16:creationId xmlns:a16="http://schemas.microsoft.com/office/drawing/2014/main" id="{7F925474-AFE5-2393-421F-EA8322B2E626}"/>
                </a:ext>
              </a:extLst>
            </p:cNvPr>
            <p:cNvSpPr>
              <a:spLocks/>
            </p:cNvSpPr>
            <p:nvPr/>
          </p:nvSpPr>
          <p:spPr bwMode="auto">
            <a:xfrm>
              <a:off x="3917286" y="2355916"/>
              <a:ext cx="1652020" cy="1544189"/>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1800" b="1" kern="0" dirty="0">
                  <a:effectLst/>
                  <a:latin typeface="微軟正黑體" panose="020B0604030504040204" pitchFamily="34" charset="-120"/>
                  <a:ea typeface="微軟正黑體" panose="020B0604030504040204" pitchFamily="34" charset="-120"/>
                  <a:cs typeface="新細明體" panose="02020500000000000000" pitchFamily="18" charset="-120"/>
                </a:rPr>
                <a:t>創新</a:t>
              </a:r>
              <a:r>
                <a:rPr lang="zh-TW" altLang="en-US" sz="1800" b="1" kern="0" dirty="0">
                  <a:effectLst/>
                  <a:latin typeface="微軟正黑體" panose="020B0604030504040204" pitchFamily="34" charset="-120"/>
                  <a:ea typeface="微軟正黑體" panose="020B0604030504040204" pitchFamily="34" charset="-120"/>
                  <a:cs typeface="新細明體" panose="02020500000000000000" pitchFamily="18" charset="-120"/>
                </a:rPr>
                <a:t>發展戰略</a:t>
              </a:r>
              <a:endParaRPr lang="zh-TW" altLang="en-US" sz="18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4" name="Freeform: Shape 150">
              <a:extLst>
                <a:ext uri="{FF2B5EF4-FFF2-40B4-BE49-F238E27FC236}">
                  <a16:creationId xmlns:a16="http://schemas.microsoft.com/office/drawing/2014/main" id="{5D5C322A-FDD0-46AA-C07B-3F7C11CF46F5}"/>
                </a:ext>
              </a:extLst>
            </p:cNvPr>
            <p:cNvSpPr/>
            <p:nvPr/>
          </p:nvSpPr>
          <p:spPr>
            <a:xfrm>
              <a:off x="4314258" y="2475196"/>
              <a:ext cx="850209" cy="901489"/>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bg1"/>
            </a:solidFill>
            <a:ln w="4596" cap="flat">
              <a:noFill/>
              <a:prstDash val="solid"/>
              <a:miter/>
            </a:ln>
          </p:spPr>
          <p:txBody>
            <a:bodyPr rtlCol="0" anchor="ctr"/>
            <a:lstStyle/>
            <a:p>
              <a:endParaRPr lang="en-US"/>
            </a:p>
          </p:txBody>
        </p:sp>
      </p:grpSp>
      <p:grpSp>
        <p:nvGrpSpPr>
          <p:cNvPr id="15" name="群組 14">
            <a:extLst>
              <a:ext uri="{FF2B5EF4-FFF2-40B4-BE49-F238E27FC236}">
                <a16:creationId xmlns:a16="http://schemas.microsoft.com/office/drawing/2014/main" id="{464E4358-EDA1-3121-F068-F33261FE550C}"/>
              </a:ext>
            </a:extLst>
          </p:cNvPr>
          <p:cNvGrpSpPr/>
          <p:nvPr/>
        </p:nvGrpSpPr>
        <p:grpSpPr>
          <a:xfrm>
            <a:off x="2192397" y="3981742"/>
            <a:ext cx="1652020" cy="1544190"/>
            <a:chOff x="2180949" y="2355916"/>
            <a:chExt cx="1652020" cy="1544190"/>
          </a:xfrm>
        </p:grpSpPr>
        <p:sp>
          <p:nvSpPr>
            <p:cNvPr id="16" name="Rectangle 39">
              <a:extLst>
                <a:ext uri="{FF2B5EF4-FFF2-40B4-BE49-F238E27FC236}">
                  <a16:creationId xmlns:a16="http://schemas.microsoft.com/office/drawing/2014/main" id="{6A7FD8E0-ED72-A658-1360-421E72931002}"/>
                </a:ext>
              </a:extLst>
            </p:cNvPr>
            <p:cNvSpPr>
              <a:spLocks/>
            </p:cNvSpPr>
            <p:nvPr/>
          </p:nvSpPr>
          <p:spPr bwMode="auto">
            <a:xfrm>
              <a:off x="2180949" y="2355916"/>
              <a:ext cx="1652020" cy="1544190"/>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tabLst>
                  <a:tab pos="1089025" algn="l"/>
                </a:tabLst>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tabLst>
                  <a:tab pos="1089025" algn="l"/>
                </a:tabLst>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tabLst>
                  <a:tab pos="1089025" algn="l"/>
                </a:tabLst>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lnSpc>
                  <a:spcPct val="100000"/>
                </a:lnSpc>
                <a:spcBef>
                  <a:spcPct val="0"/>
                </a:spcBef>
                <a:buClrTx/>
                <a:buSzTx/>
                <a:buNone/>
              </a:pPr>
              <a:r>
                <a:rPr lang="zh-TW" altLang="en-US" sz="2000" b="1" dirty="0">
                  <a:latin typeface="微軟正黑體" panose="020B0604030504040204" pitchFamily="34" charset="-120"/>
                  <a:ea typeface="微軟正黑體" panose="020B0604030504040204" pitchFamily="34" charset="-120"/>
                </a:rPr>
                <a:t>綠色標籤</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7" name="群組 16">
              <a:extLst>
                <a:ext uri="{FF2B5EF4-FFF2-40B4-BE49-F238E27FC236}">
                  <a16:creationId xmlns:a16="http://schemas.microsoft.com/office/drawing/2014/main" id="{7F5B0988-A9CC-BC7C-7DDA-E8C8206880A6}"/>
                </a:ext>
              </a:extLst>
            </p:cNvPr>
            <p:cNvGrpSpPr/>
            <p:nvPr/>
          </p:nvGrpSpPr>
          <p:grpSpPr>
            <a:xfrm>
              <a:off x="2655006" y="2572715"/>
              <a:ext cx="681451" cy="721001"/>
              <a:chOff x="5824880" y="2241959"/>
              <a:chExt cx="389106" cy="411689"/>
            </a:xfrm>
          </p:grpSpPr>
          <p:sp>
            <p:nvSpPr>
              <p:cNvPr id="18" name="Freeform: Shape 8">
                <a:extLst>
                  <a:ext uri="{FF2B5EF4-FFF2-40B4-BE49-F238E27FC236}">
                    <a16:creationId xmlns:a16="http://schemas.microsoft.com/office/drawing/2014/main" id="{B67FC8F9-2E1A-D467-2AB6-0222F0B445EE}"/>
                  </a:ext>
                </a:extLst>
              </p:cNvPr>
              <p:cNvSpPr/>
              <p:nvPr/>
            </p:nvSpPr>
            <p:spPr>
              <a:xfrm>
                <a:off x="5883420" y="2241959"/>
                <a:ext cx="252628" cy="411689"/>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solidFill>
                <a:schemeClr val="bg1"/>
              </a:solidFill>
              <a:ln w="3604" cap="flat">
                <a:noFill/>
                <a:prstDash val="solid"/>
                <a:miter/>
              </a:ln>
            </p:spPr>
            <p:txBody>
              <a:bodyPr rtlCol="0" anchor="ctr"/>
              <a:lstStyle/>
              <a:p>
                <a:endParaRPr lang="en-US"/>
              </a:p>
            </p:txBody>
          </p:sp>
          <p:sp>
            <p:nvSpPr>
              <p:cNvPr id="19" name="Freeform: Shape 9">
                <a:extLst>
                  <a:ext uri="{FF2B5EF4-FFF2-40B4-BE49-F238E27FC236}">
                    <a16:creationId xmlns:a16="http://schemas.microsoft.com/office/drawing/2014/main" id="{90EEE653-AEBE-B2BA-D99C-B4DD6FCE488C}"/>
                  </a:ext>
                </a:extLst>
              </p:cNvPr>
              <p:cNvSpPr/>
              <p:nvPr/>
            </p:nvSpPr>
            <p:spPr>
              <a:xfrm>
                <a:off x="5933289" y="2291152"/>
                <a:ext cx="280697" cy="360229"/>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solidFill>
                <a:schemeClr val="bg1"/>
              </a:solidFill>
              <a:ln w="3604" cap="flat">
                <a:noFill/>
                <a:prstDash val="solid"/>
                <a:miter/>
              </a:ln>
            </p:spPr>
            <p:txBody>
              <a:bodyPr rtlCol="0" anchor="ctr"/>
              <a:lstStyle/>
              <a:p>
                <a:endParaRPr lang="en-US"/>
              </a:p>
            </p:txBody>
          </p:sp>
          <p:sp>
            <p:nvSpPr>
              <p:cNvPr id="20" name="Freeform: Shape 10">
                <a:extLst>
                  <a:ext uri="{FF2B5EF4-FFF2-40B4-BE49-F238E27FC236}">
                    <a16:creationId xmlns:a16="http://schemas.microsoft.com/office/drawing/2014/main" id="{7BF71515-0633-802E-A8F6-D4228B7B63F2}"/>
                  </a:ext>
                </a:extLst>
              </p:cNvPr>
              <p:cNvSpPr/>
              <p:nvPr/>
            </p:nvSpPr>
            <p:spPr>
              <a:xfrm>
                <a:off x="5824880" y="2260936"/>
                <a:ext cx="173097" cy="341516"/>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solidFill>
                <a:schemeClr val="bg1"/>
              </a:solidFill>
              <a:ln w="3604" cap="flat">
                <a:noFill/>
                <a:prstDash val="solid"/>
                <a:miter/>
              </a:ln>
            </p:spPr>
            <p:txBody>
              <a:bodyPr rtlCol="0" anchor="ctr"/>
              <a:lstStyle/>
              <a:p>
                <a:endParaRPr lang="en-US"/>
              </a:p>
            </p:txBody>
          </p:sp>
        </p:grpSp>
      </p:grpSp>
      <p:grpSp>
        <p:nvGrpSpPr>
          <p:cNvPr id="21" name="群組 20">
            <a:extLst>
              <a:ext uri="{FF2B5EF4-FFF2-40B4-BE49-F238E27FC236}">
                <a16:creationId xmlns:a16="http://schemas.microsoft.com/office/drawing/2014/main" id="{CB76651B-3BC8-A5C6-E60B-1E08BE53C9DA}"/>
              </a:ext>
            </a:extLst>
          </p:cNvPr>
          <p:cNvGrpSpPr/>
          <p:nvPr/>
        </p:nvGrpSpPr>
        <p:grpSpPr>
          <a:xfrm>
            <a:off x="2192046" y="2359652"/>
            <a:ext cx="1650638" cy="1542807"/>
            <a:chOff x="2180949" y="3981311"/>
            <a:chExt cx="1650638" cy="1542807"/>
          </a:xfrm>
        </p:grpSpPr>
        <p:sp>
          <p:nvSpPr>
            <p:cNvPr id="22" name="Rectangle 19">
              <a:extLst>
                <a:ext uri="{FF2B5EF4-FFF2-40B4-BE49-F238E27FC236}">
                  <a16:creationId xmlns:a16="http://schemas.microsoft.com/office/drawing/2014/main" id="{9C258C69-9840-E0AB-922E-B643118A6E8D}"/>
                </a:ext>
              </a:extLst>
            </p:cNvPr>
            <p:cNvSpPr>
              <a:spLocks/>
            </p:cNvSpPr>
            <p:nvPr/>
          </p:nvSpPr>
          <p:spPr bwMode="auto">
            <a:xfrm>
              <a:off x="2180949" y="3981311"/>
              <a:ext cx="1650638" cy="1542807"/>
            </a:xfrm>
            <a:prstGeom prst="rect">
              <a:avLst/>
            </a:prstGeom>
            <a:solidFill>
              <a:srgbClr val="92D05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碳</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排放</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3" name="Freeform: Shape 13">
              <a:extLst>
                <a:ext uri="{FF2B5EF4-FFF2-40B4-BE49-F238E27FC236}">
                  <a16:creationId xmlns:a16="http://schemas.microsoft.com/office/drawing/2014/main" id="{7D0E053A-A277-7605-00D1-20DBD90895FB}"/>
                </a:ext>
              </a:extLst>
            </p:cNvPr>
            <p:cNvSpPr/>
            <p:nvPr/>
          </p:nvSpPr>
          <p:spPr>
            <a:xfrm rot="19551069">
              <a:off x="2615230" y="4238467"/>
              <a:ext cx="751309" cy="698745"/>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文字方塊 24">
            <a:extLst>
              <a:ext uri="{FF2B5EF4-FFF2-40B4-BE49-F238E27FC236}">
                <a16:creationId xmlns:a16="http://schemas.microsoft.com/office/drawing/2014/main" id="{B6B95613-1DCB-9490-2F9C-9B2E30D8D286}"/>
              </a:ext>
            </a:extLst>
          </p:cNvPr>
          <p:cNvSpPr txBox="1"/>
          <p:nvPr/>
        </p:nvSpPr>
        <p:spPr>
          <a:xfrm>
            <a:off x="6670049" y="2226242"/>
            <a:ext cx="4503425" cy="3001656"/>
          </a:xfrm>
          <a:prstGeom prst="rect">
            <a:avLst/>
          </a:prstGeom>
          <a:noFill/>
        </p:spPr>
        <p:txBody>
          <a:bodyPr wrap="square">
            <a:spAutoFit/>
          </a:bodyPr>
          <a:lstStyle/>
          <a:p>
            <a:pPr marL="216000" indent="-216000">
              <a:lnSpc>
                <a:spcPct val="150000"/>
              </a:lnSpc>
              <a:buFont typeface="Wingdings" panose="05000000000000000000" pitchFamily="2" charset="2"/>
              <a:buChar char="ü"/>
            </a:pP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制定《</a:t>
            </a:r>
            <a:r>
              <a:rPr lang="en-US"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2021-2030</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年國家適應氣候變化規劃和展望</a:t>
            </a:r>
            <a:r>
              <a:rPr lang="en-US"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2050</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年》</a:t>
            </a:r>
            <a:endParaRPr lang="zh-TW" altLang="zh-TW" sz="1600" kern="100" dirty="0">
              <a:effectLst/>
              <a:latin typeface="Arial" panose="020B0604020202020204" pitchFamily="34" charset="0"/>
              <a:ea typeface="微軟正黑體" panose="020B0604030504040204" pitchFamily="34" charset="-120"/>
              <a:cs typeface="Arial" panose="020B0604020202020204" pitchFamily="34" charset="0"/>
            </a:endParaRPr>
          </a:p>
          <a:p>
            <a:pPr marL="216000" indent="-216000">
              <a:lnSpc>
                <a:spcPct val="150000"/>
              </a:lnSpc>
              <a:buFont typeface="Wingdings" panose="05000000000000000000" pitchFamily="2" charset="2"/>
              <a:buChar char="ü"/>
            </a:pP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制定並實施《聯合國生態系統恢復十年》倡議的各項</a:t>
            </a:r>
            <a:r>
              <a:rPr lang="zh-TW" altLang="en-US" sz="1600" kern="0" dirty="0">
                <a:solidFill>
                  <a:srgbClr val="333333"/>
                </a:solidFill>
                <a:latin typeface="Arial" panose="020B0604020202020204" pitchFamily="34" charset="0"/>
                <a:ea typeface="微軟正黑體" panose="020B0604030504040204" pitchFamily="34" charset="-120"/>
                <a:cs typeface="Arial" panose="020B0604020202020204" pitchFamily="34" charset="0"/>
              </a:rPr>
              <a:t>目標</a:t>
            </a:r>
            <a:endParaRPr lang="en-US"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endParaRPr>
          </a:p>
          <a:p>
            <a:pPr marL="216000" indent="-216000">
              <a:lnSpc>
                <a:spcPct val="150000"/>
              </a:lnSpc>
              <a:buFont typeface="Wingdings" panose="05000000000000000000" pitchFamily="2" charset="2"/>
              <a:buChar char="ü"/>
            </a:pPr>
            <a:r>
              <a:rPr lang="en-US"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2023.3</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發佈關於越南</a:t>
            </a:r>
            <a:r>
              <a:rPr lang="en-US" altLang="zh-TW" sz="1600" u="sng" kern="0" dirty="0" err="1">
                <a:solidFill>
                  <a:srgbClr val="133F6A"/>
                </a:solidFill>
                <a:effectLst/>
                <a:latin typeface="Arial" panose="020B0604020202020204" pitchFamily="34" charset="0"/>
                <a:ea typeface="微軟正黑體" panose="020B0604030504040204" pitchFamily="34" charset="-120"/>
                <a:cs typeface="Arial" panose="020B0604020202020204" pitchFamily="34" charset="0"/>
                <a:hlinkClick r:id="rId6"/>
              </a:rPr>
              <a:t>自然資源與環境部</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的實施《聯合國氣候變化框架公約》第</a:t>
            </a:r>
            <a:r>
              <a:rPr lang="en-US"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26</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屆締約方會議（</a:t>
            </a:r>
            <a:r>
              <a:rPr lang="en-US" altLang="zh-TW" sz="1600" u="sng" kern="0" dirty="0">
                <a:solidFill>
                  <a:srgbClr val="133F6A"/>
                </a:solidFill>
                <a:effectLst/>
                <a:latin typeface="Arial" panose="020B0604020202020204" pitchFamily="34" charset="0"/>
                <a:ea typeface="微軟正黑體" panose="020B0604030504040204" pitchFamily="34" charset="-120"/>
                <a:cs typeface="Arial" panose="020B0604020202020204" pitchFamily="34" charset="0"/>
                <a:hlinkClick r:id="rId7"/>
              </a:rPr>
              <a:t>COP 26</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）成果的各項任務與解決方案提案的計畫的第</a:t>
            </a:r>
            <a:r>
              <a:rPr lang="en-US"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739</a:t>
            </a:r>
            <a:r>
              <a:rPr lang="zh-TW" altLang="zh-TW" sz="1600" kern="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號決定</a:t>
            </a:r>
            <a:endParaRPr lang="zh-TW" altLang="zh-TW" sz="1600" kern="100" dirty="0">
              <a:effectLst/>
              <a:latin typeface="Arial" panose="020B0604020202020204" pitchFamily="34" charset="0"/>
              <a:ea typeface="微軟正黑體" panose="020B0604030504040204" pitchFamily="34" charset="-120"/>
              <a:cs typeface="Arial" panose="020B0604020202020204" pitchFamily="34" charset="0"/>
            </a:endParaRPr>
          </a:p>
        </p:txBody>
      </p:sp>
      <p:grpSp>
        <p:nvGrpSpPr>
          <p:cNvPr id="26" name="Group 35">
            <a:extLst>
              <a:ext uri="{FF2B5EF4-FFF2-40B4-BE49-F238E27FC236}">
                <a16:creationId xmlns:a16="http://schemas.microsoft.com/office/drawing/2014/main" id="{0B7CEEE9-F33F-A679-553D-02A2A410F3C4}"/>
              </a:ext>
            </a:extLst>
          </p:cNvPr>
          <p:cNvGrpSpPr>
            <a:grpSpLocks/>
          </p:cNvGrpSpPr>
          <p:nvPr/>
        </p:nvGrpSpPr>
        <p:grpSpPr bwMode="auto">
          <a:xfrm>
            <a:off x="449951" y="2355917"/>
            <a:ext cx="1652020" cy="1544189"/>
            <a:chOff x="0" y="0"/>
            <a:chExt cx="1896557" cy="1772642"/>
          </a:xfrm>
        </p:grpSpPr>
        <p:sp>
          <p:nvSpPr>
            <p:cNvPr id="27" name="Rectangle 25">
              <a:extLst>
                <a:ext uri="{FF2B5EF4-FFF2-40B4-BE49-F238E27FC236}">
                  <a16:creationId xmlns:a16="http://schemas.microsoft.com/office/drawing/2014/main" id="{01ED5221-6B16-6921-5088-1305D64BD6F0}"/>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2000" b="1" dirty="0">
                  <a:latin typeface="微軟正黑體" panose="020B0604030504040204" pitchFamily="34" charset="-120"/>
                  <a:ea typeface="微軟正黑體" panose="020B0604030504040204" pitchFamily="34" charset="-120"/>
                  <a:cs typeface="Verdana"/>
                </a:rPr>
                <a:t>ESG</a:t>
              </a:r>
              <a:r>
                <a:rPr lang="zh-TW" altLang="en-US" sz="2000" b="1" kern="0" dirty="0">
                  <a:latin typeface="微軟正黑體" panose="020B0604030504040204" pitchFamily="34" charset="-120"/>
                  <a:ea typeface="微軟正黑體" panose="020B0604030504040204" pitchFamily="34" charset="-120"/>
                  <a:cs typeface="新細明體" panose="02020500000000000000" pitchFamily="18" charset="-120"/>
                </a:rPr>
                <a:t>目標</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8" name="Picture 4" descr="C:\Users\Jonahs\Dropbox\Projects SCOTT\MEET Windows Azure\source\Background\tile-icon-cache.png">
              <a:extLst>
                <a:ext uri="{FF2B5EF4-FFF2-40B4-BE49-F238E27FC236}">
                  <a16:creationId xmlns:a16="http://schemas.microsoft.com/office/drawing/2014/main" id="{6F764A21-03AB-2B20-3DDF-85D2B4353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 y="259386"/>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9">
            <a:extLst>
              <a:ext uri="{FF2B5EF4-FFF2-40B4-BE49-F238E27FC236}">
                <a16:creationId xmlns:a16="http://schemas.microsoft.com/office/drawing/2014/main" id="{279FF91C-DA64-3312-EC3A-25D66A2AE66E}"/>
              </a:ext>
            </a:extLst>
          </p:cNvPr>
          <p:cNvGrpSpPr>
            <a:grpSpLocks/>
          </p:cNvGrpSpPr>
          <p:nvPr/>
        </p:nvGrpSpPr>
        <p:grpSpPr bwMode="auto">
          <a:xfrm>
            <a:off x="444985" y="3981311"/>
            <a:ext cx="1652020" cy="1544190"/>
            <a:chOff x="0" y="0"/>
            <a:chExt cx="1896557" cy="1772642"/>
          </a:xfrm>
        </p:grpSpPr>
        <p:sp>
          <p:nvSpPr>
            <p:cNvPr id="30" name="Rectangle 30">
              <a:extLst>
                <a:ext uri="{FF2B5EF4-FFF2-40B4-BE49-F238E27FC236}">
                  <a16:creationId xmlns:a16="http://schemas.microsoft.com/office/drawing/2014/main" id="{40D89C57-D013-3251-ACCB-B9357C7C02B5}"/>
                </a:ext>
              </a:extLst>
            </p:cNvPr>
            <p:cNvSpPr>
              <a:spLocks/>
            </p:cNvSpPr>
            <p:nvPr/>
          </p:nvSpPr>
          <p:spPr bwMode="auto">
            <a:xfrm>
              <a:off x="0" y="0"/>
              <a:ext cx="1896557" cy="1772642"/>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1900" b="1" kern="0" dirty="0">
                  <a:effectLst/>
                  <a:latin typeface="微軟正黑體" panose="020B0604030504040204" pitchFamily="34" charset="-120"/>
                  <a:ea typeface="微軟正黑體" panose="020B0604030504040204" pitchFamily="34" charset="-120"/>
                  <a:cs typeface="新細明體" panose="02020500000000000000" pitchFamily="18" charset="-120"/>
                </a:rPr>
                <a:t>規劃和展望</a:t>
              </a:r>
              <a:endParaRPr lang="zh-TW" altLang="en-US" sz="19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31" name="Picture 2">
              <a:extLst>
                <a:ext uri="{FF2B5EF4-FFF2-40B4-BE49-F238E27FC236}">
                  <a16:creationId xmlns:a16="http://schemas.microsoft.com/office/drawing/2014/main" id="{913B7315-A901-00CB-3603-7EFC543D0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34" y="243412"/>
              <a:ext cx="851488" cy="8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2" name="表格 31">
            <a:extLst>
              <a:ext uri="{FF2B5EF4-FFF2-40B4-BE49-F238E27FC236}">
                <a16:creationId xmlns:a16="http://schemas.microsoft.com/office/drawing/2014/main" id="{67F1DD69-6860-2459-D77D-26BC3BCE99B0}"/>
              </a:ext>
            </a:extLst>
          </p:cNvPr>
          <p:cNvGraphicFramePr>
            <a:graphicFrameLocks noGrp="1"/>
          </p:cNvGraphicFramePr>
          <p:nvPr>
            <p:extLst>
              <p:ext uri="{D42A27DB-BD31-4B8C-83A1-F6EECF244321}">
                <p14:modId xmlns:p14="http://schemas.microsoft.com/office/powerpoint/2010/main" val="2633845200"/>
              </p:ext>
            </p:extLst>
          </p:nvPr>
        </p:nvGraphicFramePr>
        <p:xfrm>
          <a:off x="6670049" y="2735828"/>
          <a:ext cx="4590999" cy="2352018"/>
        </p:xfrm>
        <a:graphic>
          <a:graphicData uri="http://schemas.openxmlformats.org/drawingml/2006/table">
            <a:tbl>
              <a:tblPr firstRow="1" firstCol="1" bandRow="1">
                <a:tableStyleId>{1FECB4D8-DB02-4DC6-A0A2-4F2EBAE1DC90}</a:tableStyleId>
              </a:tblPr>
              <a:tblGrid>
                <a:gridCol w="1093510">
                  <a:extLst>
                    <a:ext uri="{9D8B030D-6E8A-4147-A177-3AD203B41FA5}">
                      <a16:colId xmlns:a16="http://schemas.microsoft.com/office/drawing/2014/main" val="2458597111"/>
                    </a:ext>
                  </a:extLst>
                </a:gridCol>
                <a:gridCol w="3497489">
                  <a:extLst>
                    <a:ext uri="{9D8B030D-6E8A-4147-A177-3AD203B41FA5}">
                      <a16:colId xmlns:a16="http://schemas.microsoft.com/office/drawing/2014/main" val="149711835"/>
                    </a:ext>
                  </a:extLst>
                </a:gridCol>
              </a:tblGrid>
              <a:tr h="322703">
                <a:tc>
                  <a:txBody>
                    <a:bodyPr/>
                    <a:lstStyle/>
                    <a:p>
                      <a:r>
                        <a:rPr lang="zh-TW" sz="1200" kern="100" dirty="0">
                          <a:effectLst/>
                          <a:latin typeface="Arial" panose="020B0604020202020204" pitchFamily="34" charset="0"/>
                          <a:cs typeface="Arial" panose="020B0604020202020204" pitchFamily="34" charset="0"/>
                        </a:rPr>
                        <a:t>目標年度</a:t>
                      </a:r>
                      <a:endParaRPr lang="zh-TW" sz="12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solidFill>
                      <a:srgbClr val="00B0F0"/>
                    </a:solidFill>
                  </a:tcPr>
                </a:tc>
                <a:tc>
                  <a:txBody>
                    <a:bodyPr/>
                    <a:lstStyle/>
                    <a:p>
                      <a:r>
                        <a:rPr lang="zh-TW" sz="1200" kern="100" dirty="0">
                          <a:effectLst/>
                          <a:latin typeface="Arial" panose="020B0604020202020204" pitchFamily="34" charset="0"/>
                          <a:cs typeface="Arial" panose="020B0604020202020204" pitchFamily="34" charset="0"/>
                        </a:rPr>
                        <a:t>目標</a:t>
                      </a:r>
                      <a:endParaRPr lang="zh-TW" sz="12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solidFill>
                      <a:srgbClr val="00B0F0"/>
                    </a:solidFill>
                  </a:tcPr>
                </a:tc>
                <a:extLst>
                  <a:ext uri="{0D108BD9-81ED-4DB2-BD59-A6C34878D82A}">
                    <a16:rowId xmlns:a16="http://schemas.microsoft.com/office/drawing/2014/main" val="4058939375"/>
                  </a:ext>
                </a:extLst>
              </a:tr>
              <a:tr h="415804">
                <a:tc>
                  <a:txBody>
                    <a:bodyPr/>
                    <a:lstStyle/>
                    <a:p>
                      <a:r>
                        <a:rPr lang="en-US" sz="1400" kern="100" dirty="0">
                          <a:solidFill>
                            <a:schemeClr val="accent5">
                              <a:lumMod val="25000"/>
                            </a:schemeClr>
                          </a:solidFill>
                          <a:effectLst/>
                          <a:latin typeface="Arial" panose="020B0604020202020204" pitchFamily="34" charset="0"/>
                          <a:cs typeface="Arial" panose="020B0604020202020204" pitchFamily="34" charset="0"/>
                        </a:rPr>
                        <a:t>2030/2020</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r>
                        <a:rPr lang="zh-TW" sz="1400" kern="100" dirty="0">
                          <a:solidFill>
                            <a:schemeClr val="accent5">
                              <a:lumMod val="25000"/>
                            </a:schemeClr>
                          </a:solidFill>
                          <a:effectLst/>
                          <a:latin typeface="Arial" panose="020B0604020202020204" pitchFamily="34" charset="0"/>
                          <a:cs typeface="Arial" panose="020B0604020202020204" pitchFamily="34" charset="0"/>
                        </a:rPr>
                        <a:t>全國溫室氣體排放總量較</a:t>
                      </a:r>
                      <a:r>
                        <a:rPr lang="en-US" sz="1400" kern="100" dirty="0">
                          <a:solidFill>
                            <a:schemeClr val="accent5">
                              <a:lumMod val="25000"/>
                            </a:schemeClr>
                          </a:solidFill>
                          <a:effectLst/>
                          <a:latin typeface="Arial" panose="020B0604020202020204" pitchFamily="34" charset="0"/>
                          <a:cs typeface="Arial" panose="020B0604020202020204" pitchFamily="34" charset="0"/>
                        </a:rPr>
                        <a:t>2020</a:t>
                      </a:r>
                      <a:r>
                        <a:rPr lang="zh-TW" sz="1400" kern="100" dirty="0">
                          <a:solidFill>
                            <a:schemeClr val="accent5">
                              <a:lumMod val="25000"/>
                            </a:schemeClr>
                          </a:solidFill>
                          <a:effectLst/>
                          <a:latin typeface="Arial" panose="020B0604020202020204" pitchFamily="34" charset="0"/>
                          <a:cs typeface="Arial" panose="020B0604020202020204" pitchFamily="34" charset="0"/>
                        </a:rPr>
                        <a:t>減少</a:t>
                      </a:r>
                      <a:r>
                        <a:rPr lang="en-US" sz="1400" kern="100" dirty="0">
                          <a:solidFill>
                            <a:schemeClr val="accent5">
                              <a:lumMod val="25000"/>
                            </a:schemeClr>
                          </a:solidFill>
                          <a:effectLst/>
                          <a:latin typeface="Arial" panose="020B0604020202020204" pitchFamily="34" charset="0"/>
                          <a:cs typeface="Arial" panose="020B0604020202020204" pitchFamily="34" charset="0"/>
                        </a:rPr>
                        <a:t>43.5%</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547878673"/>
                  </a:ext>
                </a:extLst>
              </a:tr>
              <a:tr h="645404">
                <a:tc>
                  <a:txBody>
                    <a:bodyPr/>
                    <a:lstStyle/>
                    <a:p>
                      <a:r>
                        <a:rPr lang="en-US" sz="1400" kern="100" dirty="0">
                          <a:solidFill>
                            <a:schemeClr val="accent5">
                              <a:lumMod val="25000"/>
                            </a:schemeClr>
                          </a:solidFill>
                          <a:effectLst/>
                          <a:latin typeface="Arial" panose="020B0604020202020204" pitchFamily="34" charset="0"/>
                          <a:cs typeface="Arial" panose="020B0604020202020204" pitchFamily="34" charset="0"/>
                        </a:rPr>
                        <a:t>2030/2020</a:t>
                      </a:r>
                      <a:endParaRPr lang="zh-TW" sz="1400" kern="100" dirty="0">
                        <a:solidFill>
                          <a:schemeClr val="accent5">
                            <a:lumMod val="25000"/>
                          </a:schemeClr>
                        </a:solidFill>
                        <a:effectLst/>
                        <a:latin typeface="Arial" panose="020B0604020202020204" pitchFamily="34" charset="0"/>
                        <a:cs typeface="Arial" panose="020B0604020202020204" pitchFamily="34" charset="0"/>
                      </a:endParaRPr>
                    </a:p>
                    <a:p>
                      <a:r>
                        <a:rPr lang="en-US" sz="1400" kern="100" dirty="0">
                          <a:solidFill>
                            <a:schemeClr val="accent5">
                              <a:lumMod val="25000"/>
                            </a:schemeClr>
                          </a:solidFill>
                          <a:effectLst/>
                          <a:latin typeface="Arial" panose="020B0604020202020204" pitchFamily="34" charset="0"/>
                          <a:cs typeface="Arial" panose="020B0604020202020204" pitchFamily="34" charset="0"/>
                        </a:rPr>
                        <a:t>2050/2030</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r>
                        <a:rPr lang="zh-TW" sz="1400" kern="100" dirty="0">
                          <a:solidFill>
                            <a:schemeClr val="accent5">
                              <a:lumMod val="25000"/>
                            </a:schemeClr>
                          </a:solidFill>
                          <a:effectLst/>
                          <a:latin typeface="Arial" panose="020B0604020202020204" pitchFamily="34" charset="0"/>
                          <a:cs typeface="Arial" panose="020B0604020202020204" pitchFamily="34" charset="0"/>
                        </a:rPr>
                        <a:t>碳封存能力增加</a:t>
                      </a:r>
                      <a:r>
                        <a:rPr lang="en-US" sz="1400" kern="100" dirty="0">
                          <a:solidFill>
                            <a:schemeClr val="accent5">
                              <a:lumMod val="25000"/>
                            </a:schemeClr>
                          </a:solidFill>
                          <a:effectLst/>
                          <a:latin typeface="Arial" panose="020B0604020202020204" pitchFamily="34" charset="0"/>
                          <a:cs typeface="Arial" panose="020B0604020202020204" pitchFamily="34" charset="0"/>
                        </a:rPr>
                        <a:t> 20%</a:t>
                      </a:r>
                      <a:endParaRPr lang="zh-TW" sz="1400" kern="100" dirty="0">
                        <a:solidFill>
                          <a:schemeClr val="accent5">
                            <a:lumMod val="25000"/>
                          </a:schemeClr>
                        </a:solidFill>
                        <a:effectLst/>
                        <a:latin typeface="Arial" panose="020B0604020202020204" pitchFamily="34" charset="0"/>
                        <a:cs typeface="Arial" panose="020B0604020202020204" pitchFamily="34" charset="0"/>
                      </a:endParaRPr>
                    </a:p>
                    <a:p>
                      <a:r>
                        <a:rPr lang="zh-TW" sz="1400" kern="100" dirty="0">
                          <a:solidFill>
                            <a:schemeClr val="accent5">
                              <a:lumMod val="25000"/>
                            </a:schemeClr>
                          </a:solidFill>
                          <a:effectLst/>
                          <a:latin typeface="Arial" panose="020B0604020202020204" pitchFamily="34" charset="0"/>
                          <a:cs typeface="Arial" panose="020B0604020202020204" pitchFamily="34" charset="0"/>
                        </a:rPr>
                        <a:t>碳封存能力增加</a:t>
                      </a:r>
                      <a:r>
                        <a:rPr lang="en-US" sz="1400" kern="100" dirty="0">
                          <a:solidFill>
                            <a:schemeClr val="accent5">
                              <a:lumMod val="25000"/>
                            </a:schemeClr>
                          </a:solidFill>
                          <a:effectLst/>
                          <a:latin typeface="Arial" panose="020B0604020202020204" pitchFamily="34" charset="0"/>
                          <a:cs typeface="Arial" panose="020B0604020202020204" pitchFamily="34" charset="0"/>
                        </a:rPr>
                        <a:t> 20%</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3859233009"/>
                  </a:ext>
                </a:extLst>
              </a:tr>
              <a:tr h="645404">
                <a:tc>
                  <a:txBody>
                    <a:bodyPr/>
                    <a:lstStyle/>
                    <a:p>
                      <a:r>
                        <a:rPr lang="en-US" sz="1400" kern="100">
                          <a:solidFill>
                            <a:schemeClr val="accent5">
                              <a:lumMod val="25000"/>
                            </a:schemeClr>
                          </a:solidFill>
                          <a:effectLst/>
                          <a:latin typeface="Arial" panose="020B0604020202020204" pitchFamily="34" charset="0"/>
                          <a:cs typeface="Arial" panose="020B0604020202020204" pitchFamily="34" charset="0"/>
                        </a:rPr>
                        <a:t>2030/2020</a:t>
                      </a:r>
                      <a:endParaRPr lang="zh-TW" sz="1400" kern="100">
                        <a:solidFill>
                          <a:schemeClr val="accent5">
                            <a:lumMod val="25000"/>
                          </a:schemeClr>
                        </a:solidFill>
                        <a:effectLst/>
                        <a:latin typeface="Arial" panose="020B0604020202020204" pitchFamily="34" charset="0"/>
                        <a:cs typeface="Arial" panose="020B0604020202020204" pitchFamily="34" charset="0"/>
                      </a:endParaRPr>
                    </a:p>
                    <a:p>
                      <a:r>
                        <a:rPr lang="en-US" sz="1400" kern="100">
                          <a:solidFill>
                            <a:schemeClr val="accent5">
                              <a:lumMod val="25000"/>
                            </a:schemeClr>
                          </a:solidFill>
                          <a:effectLst/>
                          <a:latin typeface="Arial" panose="020B0604020202020204" pitchFamily="34" charset="0"/>
                          <a:cs typeface="Arial" panose="020B0604020202020204" pitchFamily="34" charset="0"/>
                        </a:rPr>
                        <a:t>2050/2030</a:t>
                      </a:r>
                      <a:endParaRPr lang="zh-TW" sz="1400" kern="10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r>
                        <a:rPr lang="zh-TW" sz="1400" kern="100" dirty="0">
                          <a:solidFill>
                            <a:schemeClr val="accent5">
                              <a:lumMod val="25000"/>
                            </a:schemeClr>
                          </a:solidFill>
                          <a:effectLst/>
                          <a:latin typeface="Arial" panose="020B0604020202020204" pitchFamily="34" charset="0"/>
                          <a:cs typeface="Arial" panose="020B0604020202020204" pitchFamily="34" charset="0"/>
                        </a:rPr>
                        <a:t>甲烷排放量減少</a:t>
                      </a:r>
                      <a:r>
                        <a:rPr lang="en-US" sz="1400" kern="100" dirty="0">
                          <a:solidFill>
                            <a:schemeClr val="accent5">
                              <a:lumMod val="25000"/>
                            </a:schemeClr>
                          </a:solidFill>
                          <a:effectLst/>
                          <a:latin typeface="Arial" panose="020B0604020202020204" pitchFamily="34" charset="0"/>
                          <a:cs typeface="Arial" panose="020B0604020202020204" pitchFamily="34" charset="0"/>
                        </a:rPr>
                        <a:t>30</a:t>
                      </a:r>
                      <a:r>
                        <a:rPr lang="zh-TW" sz="1400" kern="100" dirty="0">
                          <a:solidFill>
                            <a:schemeClr val="accent5">
                              <a:lumMod val="25000"/>
                            </a:schemeClr>
                          </a:solidFill>
                          <a:effectLst/>
                          <a:latin typeface="Arial" panose="020B0604020202020204" pitchFamily="34" charset="0"/>
                          <a:cs typeface="Arial" panose="020B0604020202020204" pitchFamily="34" charset="0"/>
                        </a:rPr>
                        <a:t>％</a:t>
                      </a:r>
                    </a:p>
                    <a:p>
                      <a:r>
                        <a:rPr lang="zh-TW" sz="1400" kern="100" dirty="0">
                          <a:solidFill>
                            <a:schemeClr val="accent5">
                              <a:lumMod val="25000"/>
                            </a:schemeClr>
                          </a:solidFill>
                          <a:effectLst/>
                          <a:latin typeface="Arial" panose="020B0604020202020204" pitchFamily="34" charset="0"/>
                          <a:cs typeface="Arial" panose="020B0604020202020204" pitchFamily="34" charset="0"/>
                        </a:rPr>
                        <a:t>甲烷排放量減少</a:t>
                      </a:r>
                      <a:r>
                        <a:rPr lang="en-US" sz="1400" kern="100" dirty="0">
                          <a:solidFill>
                            <a:schemeClr val="accent5">
                              <a:lumMod val="25000"/>
                            </a:schemeClr>
                          </a:solidFill>
                          <a:effectLst/>
                          <a:latin typeface="Arial" panose="020B0604020202020204" pitchFamily="34" charset="0"/>
                          <a:cs typeface="Arial" panose="020B0604020202020204" pitchFamily="34" charset="0"/>
                        </a:rPr>
                        <a:t>40</a:t>
                      </a:r>
                      <a:r>
                        <a:rPr lang="zh-TW" sz="1400" kern="100" dirty="0">
                          <a:solidFill>
                            <a:schemeClr val="accent5">
                              <a:lumMod val="25000"/>
                            </a:schemeClr>
                          </a:solidFill>
                          <a:effectLst/>
                          <a:latin typeface="Arial" panose="020B0604020202020204" pitchFamily="34" charset="0"/>
                          <a:cs typeface="Arial" panose="020B0604020202020204" pitchFamily="34" charset="0"/>
                        </a:rPr>
                        <a:t>％</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590123865"/>
                  </a:ext>
                </a:extLst>
              </a:tr>
              <a:tr h="322703">
                <a:tc>
                  <a:txBody>
                    <a:bodyPr/>
                    <a:lstStyle/>
                    <a:p>
                      <a:r>
                        <a:rPr lang="en-US" sz="1400" kern="100" dirty="0">
                          <a:solidFill>
                            <a:schemeClr val="accent5">
                              <a:lumMod val="25000"/>
                            </a:schemeClr>
                          </a:solidFill>
                          <a:effectLst/>
                          <a:latin typeface="Arial" panose="020B0604020202020204" pitchFamily="34" charset="0"/>
                          <a:cs typeface="Arial" panose="020B0604020202020204" pitchFamily="34" charset="0"/>
                        </a:rPr>
                        <a:t>2050</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r>
                        <a:rPr lang="zh-TW" sz="1400" kern="100" dirty="0">
                          <a:solidFill>
                            <a:schemeClr val="accent5">
                              <a:lumMod val="25000"/>
                            </a:schemeClr>
                          </a:solidFill>
                          <a:effectLst/>
                          <a:latin typeface="Arial" panose="020B0604020202020204" pitchFamily="34" charset="0"/>
                          <a:cs typeface="Arial" panose="020B0604020202020204" pitchFamily="34" charset="0"/>
                        </a:rPr>
                        <a:t>實現碳</a:t>
                      </a:r>
                      <a:r>
                        <a:rPr lang="en-US" sz="1400" kern="100" dirty="0">
                          <a:solidFill>
                            <a:schemeClr val="accent5">
                              <a:lumMod val="25000"/>
                            </a:schemeClr>
                          </a:solidFill>
                          <a:effectLst/>
                          <a:latin typeface="Arial" panose="020B0604020202020204" pitchFamily="34" charset="0"/>
                          <a:cs typeface="Arial" panose="020B0604020202020204" pitchFamily="34" charset="0"/>
                        </a:rPr>
                        <a:t>/</a:t>
                      </a:r>
                      <a:r>
                        <a:rPr lang="zh-TW" sz="1400" kern="100" dirty="0">
                          <a:solidFill>
                            <a:schemeClr val="accent5">
                              <a:lumMod val="25000"/>
                            </a:schemeClr>
                          </a:solidFill>
                          <a:effectLst/>
                          <a:latin typeface="Arial" panose="020B0604020202020204" pitchFamily="34" charset="0"/>
                          <a:cs typeface="Arial" panose="020B0604020202020204" pitchFamily="34" charset="0"/>
                        </a:rPr>
                        <a:t>溫室氣體淨零排放</a:t>
                      </a:r>
                      <a:endParaRPr lang="zh-TW" sz="1400" kern="100" dirty="0">
                        <a:solidFill>
                          <a:schemeClr val="accent5">
                            <a:lumMod val="25000"/>
                          </a:schemeClr>
                        </a:solidFill>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931176479"/>
                  </a:ext>
                </a:extLst>
              </a:tr>
            </a:tbl>
          </a:graphicData>
        </a:graphic>
      </p:graphicFrame>
      <p:sp>
        <p:nvSpPr>
          <p:cNvPr id="33" name="文字方塊 32">
            <a:extLst>
              <a:ext uri="{FF2B5EF4-FFF2-40B4-BE49-F238E27FC236}">
                <a16:creationId xmlns:a16="http://schemas.microsoft.com/office/drawing/2014/main" id="{662589DE-8E41-6AC0-11C6-42AC76810068}"/>
              </a:ext>
            </a:extLst>
          </p:cNvPr>
          <p:cNvSpPr txBox="1"/>
          <p:nvPr/>
        </p:nvSpPr>
        <p:spPr>
          <a:xfrm>
            <a:off x="6387123" y="2279981"/>
            <a:ext cx="5571085" cy="338554"/>
          </a:xfrm>
          <a:prstGeom prst="rect">
            <a:avLst/>
          </a:prstGeom>
          <a:noFill/>
        </p:spPr>
        <p:txBody>
          <a:bodyPr wrap="square">
            <a:spAutoFit/>
          </a:bodyPr>
          <a:lstStyle/>
          <a:p>
            <a:r>
              <a:rPr lang="zh-TW" altLang="zh-TW" sz="16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altLang="zh-TW" sz="16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2021-2030</a:t>
            </a:r>
            <a:r>
              <a:rPr lang="zh-TW" altLang="zh-TW" sz="16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年國家適應氣候變化規劃和展望</a:t>
            </a:r>
            <a:r>
              <a:rPr lang="en-US" altLang="zh-TW" sz="16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2050</a:t>
            </a:r>
            <a:r>
              <a:rPr lang="zh-TW" altLang="zh-TW" sz="16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年》</a:t>
            </a:r>
            <a:endParaRPr lang="zh-TW"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40" name="群組 39">
            <a:extLst>
              <a:ext uri="{FF2B5EF4-FFF2-40B4-BE49-F238E27FC236}">
                <a16:creationId xmlns:a16="http://schemas.microsoft.com/office/drawing/2014/main" id="{9A72BB95-6C62-1C4D-38B0-0C682CB8A258}"/>
              </a:ext>
            </a:extLst>
          </p:cNvPr>
          <p:cNvGrpSpPr/>
          <p:nvPr/>
        </p:nvGrpSpPr>
        <p:grpSpPr>
          <a:xfrm>
            <a:off x="2187487" y="2361543"/>
            <a:ext cx="1650638" cy="1542807"/>
            <a:chOff x="2180949" y="3981311"/>
            <a:chExt cx="1650638" cy="1542807"/>
          </a:xfrm>
        </p:grpSpPr>
        <p:sp>
          <p:nvSpPr>
            <p:cNvPr id="41" name="Rectangle 19">
              <a:extLst>
                <a:ext uri="{FF2B5EF4-FFF2-40B4-BE49-F238E27FC236}">
                  <a16:creationId xmlns:a16="http://schemas.microsoft.com/office/drawing/2014/main" id="{75BF511C-44C2-686C-BD42-FF8D9157B919}"/>
                </a:ext>
              </a:extLst>
            </p:cNvPr>
            <p:cNvSpPr>
              <a:spLocks/>
            </p:cNvSpPr>
            <p:nvPr/>
          </p:nvSpPr>
          <p:spPr bwMode="auto">
            <a:xfrm>
              <a:off x="2180949" y="3981311"/>
              <a:ext cx="1650638" cy="1542807"/>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2000" b="1" dirty="0">
                  <a:effectLst/>
                  <a:latin typeface="微軟正黑體" panose="020B0604030504040204" pitchFamily="34" charset="-120"/>
                  <a:ea typeface="微軟正黑體" panose="020B0604030504040204" pitchFamily="34" charset="-120"/>
                  <a:cs typeface="Times New Roman" panose="02020603050405020304" pitchFamily="18" charset="0"/>
                </a:rPr>
                <a:t>碳</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排放</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2" name="Freeform: Shape 13">
              <a:extLst>
                <a:ext uri="{FF2B5EF4-FFF2-40B4-BE49-F238E27FC236}">
                  <a16:creationId xmlns:a16="http://schemas.microsoft.com/office/drawing/2014/main" id="{5D4DFD85-84D2-B951-BFEE-06BB9B911CCD}"/>
                </a:ext>
              </a:extLst>
            </p:cNvPr>
            <p:cNvSpPr/>
            <p:nvPr/>
          </p:nvSpPr>
          <p:spPr>
            <a:xfrm rot="19551069">
              <a:off x="2615230" y="4238467"/>
              <a:ext cx="751309" cy="698745"/>
            </a:xfrm>
            <a:custGeom>
              <a:avLst/>
              <a:gdLst>
                <a:gd name="connsiteX0" fmla="*/ 763415 w 4616694"/>
                <a:gd name="connsiteY0" fmla="*/ 1039784 h 4293693"/>
                <a:gd name="connsiteX1" fmla="*/ 784696 w 4616694"/>
                <a:gd name="connsiteY1" fmla="*/ 1090574 h 4293693"/>
                <a:gd name="connsiteX2" fmla="*/ 786230 w 4616694"/>
                <a:gd name="connsiteY2" fmla="*/ 1465780 h 4293693"/>
                <a:gd name="connsiteX3" fmla="*/ 917290 w 4616694"/>
                <a:gd name="connsiteY3" fmla="*/ 1465780 h 4293693"/>
                <a:gd name="connsiteX4" fmla="*/ 917290 w 4616694"/>
                <a:gd name="connsiteY4" fmla="*/ 1800501 h 4293693"/>
                <a:gd name="connsiteX5" fmla="*/ 916562 w 4616694"/>
                <a:gd name="connsiteY5" fmla="*/ 1800501 h 4293693"/>
                <a:gd name="connsiteX6" fmla="*/ 915130 w 4616694"/>
                <a:gd name="connsiteY6" fmla="*/ 1848765 h 4293693"/>
                <a:gd name="connsiteX7" fmla="*/ 696397 w 4616694"/>
                <a:gd name="connsiteY7" fmla="*/ 2196423 h 4293693"/>
                <a:gd name="connsiteX8" fmla="*/ 623138 w 4616694"/>
                <a:gd name="connsiteY8" fmla="*/ 2228349 h 4293693"/>
                <a:gd name="connsiteX9" fmla="*/ 639334 w 4616694"/>
                <a:gd name="connsiteY9" fmla="*/ 2419809 h 4293693"/>
                <a:gd name="connsiteX10" fmla="*/ 1475757 w 4616694"/>
                <a:gd name="connsiteY10" fmla="*/ 3707996 h 4293693"/>
                <a:gd name="connsiteX11" fmla="*/ 1508497 w 4616694"/>
                <a:gd name="connsiteY11" fmla="*/ 3727003 h 4293693"/>
                <a:gd name="connsiteX12" fmla="*/ 1342037 w 4616694"/>
                <a:gd name="connsiteY12" fmla="*/ 3972413 h 4293693"/>
                <a:gd name="connsiteX13" fmla="*/ 1316740 w 4616694"/>
                <a:gd name="connsiteY13" fmla="*/ 3957726 h 4293693"/>
                <a:gd name="connsiteX14" fmla="*/ 346524 w 4616694"/>
                <a:gd name="connsiteY14" fmla="*/ 2463484 h 4293693"/>
                <a:gd name="connsiteX15" fmla="*/ 327868 w 4616694"/>
                <a:gd name="connsiteY15" fmla="*/ 2242947 h 4293693"/>
                <a:gd name="connsiteX16" fmla="*/ 286992 w 4616694"/>
                <a:gd name="connsiteY16" fmla="*/ 2229535 h 4293693"/>
                <a:gd name="connsiteX17" fmla="*/ 231321 w 4616694"/>
                <a:gd name="connsiteY17" fmla="*/ 2202559 h 4293693"/>
                <a:gd name="connsiteX18" fmla="*/ 29 w 4616694"/>
                <a:gd name="connsiteY18" fmla="*/ 1799027 h 4293693"/>
                <a:gd name="connsiteX19" fmla="*/ 2890 w 4616694"/>
                <a:gd name="connsiteY19" fmla="*/ 1798989 h 4293693"/>
                <a:gd name="connsiteX20" fmla="*/ 2890 w 4616694"/>
                <a:gd name="connsiteY20" fmla="*/ 1465780 h 4293693"/>
                <a:gd name="connsiteX21" fmla="*/ 136379 w 4616694"/>
                <a:gd name="connsiteY21" fmla="*/ 1465780 h 4293693"/>
                <a:gd name="connsiteX22" fmla="*/ 134856 w 4616694"/>
                <a:gd name="connsiteY22" fmla="*/ 1093231 h 4293693"/>
                <a:gd name="connsiteX23" fmla="*/ 206512 w 4616694"/>
                <a:gd name="connsiteY23" fmla="*/ 1020986 h 4293693"/>
                <a:gd name="connsiteX24" fmla="*/ 278350 w 4616694"/>
                <a:gd name="connsiteY24" fmla="*/ 1020693 h 4293693"/>
                <a:gd name="connsiteX25" fmla="*/ 350594 w 4616694"/>
                <a:gd name="connsiteY25" fmla="*/ 1092349 h 4293693"/>
                <a:gd name="connsiteX26" fmla="*/ 352120 w 4616694"/>
                <a:gd name="connsiteY26" fmla="*/ 1465780 h 4293693"/>
                <a:gd name="connsiteX27" fmla="*/ 570488 w 4616694"/>
                <a:gd name="connsiteY27" fmla="*/ 1465780 h 4293693"/>
                <a:gd name="connsiteX28" fmla="*/ 568958 w 4616694"/>
                <a:gd name="connsiteY28" fmla="*/ 1091456 h 4293693"/>
                <a:gd name="connsiteX29" fmla="*/ 640615 w 4616694"/>
                <a:gd name="connsiteY29" fmla="*/ 1019211 h 4293693"/>
                <a:gd name="connsiteX30" fmla="*/ 712452 w 4616694"/>
                <a:gd name="connsiteY30" fmla="*/ 1018918 h 4293693"/>
                <a:gd name="connsiteX31" fmla="*/ 763415 w 4616694"/>
                <a:gd name="connsiteY31" fmla="*/ 1039784 h 4293693"/>
                <a:gd name="connsiteX32" fmla="*/ 4177652 w 4616694"/>
                <a:gd name="connsiteY32" fmla="*/ 2858322 h 4293693"/>
                <a:gd name="connsiteX33" fmla="*/ 4426447 w 4616694"/>
                <a:gd name="connsiteY33" fmla="*/ 3027079 h 4293693"/>
                <a:gd name="connsiteX34" fmla="*/ 4364639 w 4616694"/>
                <a:gd name="connsiteY34" fmla="*/ 3155900 h 4293693"/>
                <a:gd name="connsiteX35" fmla="*/ 1972207 w 4616694"/>
                <a:gd name="connsiteY35" fmla="*/ 4235019 h 4293693"/>
                <a:gd name="connsiteX36" fmla="*/ 1469054 w 4616694"/>
                <a:gd name="connsiteY36" fmla="*/ 4046156 h 4293693"/>
                <a:gd name="connsiteX37" fmla="*/ 1421310 w 4616694"/>
                <a:gd name="connsiteY37" fmla="*/ 4018437 h 4293693"/>
                <a:gd name="connsiteX38" fmla="*/ 1587770 w 4616694"/>
                <a:gd name="connsiteY38" fmla="*/ 3773027 h 4293693"/>
                <a:gd name="connsiteX39" fmla="*/ 1607068 w 4616694"/>
                <a:gd name="connsiteY39" fmla="*/ 3784230 h 4293693"/>
                <a:gd name="connsiteX40" fmla="*/ 2040835 w 4616694"/>
                <a:gd name="connsiteY40" fmla="*/ 3947049 h 4293693"/>
                <a:gd name="connsiteX41" fmla="*/ 4103351 w 4616694"/>
                <a:gd name="connsiteY41" fmla="*/ 3016741 h 4293693"/>
                <a:gd name="connsiteX42" fmla="*/ 4171125 w 4616694"/>
                <a:gd name="connsiteY42" fmla="*/ 2875486 h 4293693"/>
                <a:gd name="connsiteX43" fmla="*/ 1550127 w 4616694"/>
                <a:gd name="connsiteY43" fmla="*/ 1076085 h 4293693"/>
                <a:gd name="connsiteX44" fmla="*/ 1646209 w 4616694"/>
                <a:gd name="connsiteY44" fmla="*/ 1141257 h 4293693"/>
                <a:gd name="connsiteX45" fmla="*/ 1634913 w 4616694"/>
                <a:gd name="connsiteY45" fmla="*/ 1178428 h 4293693"/>
                <a:gd name="connsiteX46" fmla="*/ 1724215 w 4616694"/>
                <a:gd name="connsiteY46" fmla="*/ 1396029 h 4293693"/>
                <a:gd name="connsiteX47" fmla="*/ 1959415 w 4616694"/>
                <a:gd name="connsiteY47" fmla="*/ 1398536 h 4293693"/>
                <a:gd name="connsiteX48" fmla="*/ 1989773 w 4616694"/>
                <a:gd name="connsiteY48" fmla="*/ 1374295 h 4293693"/>
                <a:gd name="connsiteX49" fmla="*/ 2753123 w 4616694"/>
                <a:gd name="connsiteY49" fmla="*/ 1892071 h 4293693"/>
                <a:gd name="connsiteX50" fmla="*/ 2424816 w 4616694"/>
                <a:gd name="connsiteY50" fmla="*/ 2376089 h 4293693"/>
                <a:gd name="connsiteX51" fmla="*/ 1621626 w 4616694"/>
                <a:gd name="connsiteY51" fmla="*/ 1831289 h 4293693"/>
                <a:gd name="connsiteX52" fmla="*/ 1489129 w 4616694"/>
                <a:gd name="connsiteY52" fmla="*/ 2026628 h 4293693"/>
                <a:gd name="connsiteX53" fmla="*/ 1352454 w 4616694"/>
                <a:gd name="connsiteY53" fmla="*/ 2052826 h 4293693"/>
                <a:gd name="connsiteX54" fmla="*/ 1115522 w 4616694"/>
                <a:gd name="connsiteY54" fmla="*/ 1892117 h 4293693"/>
                <a:gd name="connsiteX55" fmla="*/ 1089324 w 4616694"/>
                <a:gd name="connsiteY55" fmla="*/ 1755442 h 4293693"/>
                <a:gd name="connsiteX56" fmla="*/ 1221821 w 4616694"/>
                <a:gd name="connsiteY56" fmla="*/ 1560104 h 4293693"/>
                <a:gd name="connsiteX57" fmla="*/ 1221820 w 4616694"/>
                <a:gd name="connsiteY57" fmla="*/ 1560103 h 4293693"/>
                <a:gd name="connsiteX58" fmla="*/ 3581017 w 4616694"/>
                <a:gd name="connsiteY58" fmla="*/ 2453627 h 4293693"/>
                <a:gd name="connsiteX59" fmla="*/ 3569720 w 4616694"/>
                <a:gd name="connsiteY59" fmla="*/ 2490798 h 4293693"/>
                <a:gd name="connsiteX60" fmla="*/ 3659023 w 4616694"/>
                <a:gd name="connsiteY60" fmla="*/ 2708399 h 4293693"/>
                <a:gd name="connsiteX61" fmla="*/ 3894222 w 4616694"/>
                <a:gd name="connsiteY61" fmla="*/ 2710906 h 4293693"/>
                <a:gd name="connsiteX62" fmla="*/ 3924582 w 4616694"/>
                <a:gd name="connsiteY62" fmla="*/ 2686666 h 4293693"/>
                <a:gd name="connsiteX63" fmla="*/ 4020973 w 4616694"/>
                <a:gd name="connsiteY63" fmla="*/ 2752047 h 4293693"/>
                <a:gd name="connsiteX64" fmla="*/ 3692666 w 4616694"/>
                <a:gd name="connsiteY64" fmla="*/ 3236065 h 4293693"/>
                <a:gd name="connsiteX65" fmla="*/ 3560169 w 4616694"/>
                <a:gd name="connsiteY65" fmla="*/ 3431404 h 4293693"/>
                <a:gd name="connsiteX66" fmla="*/ 3423494 w 4616694"/>
                <a:gd name="connsiteY66" fmla="*/ 3457602 h 4293693"/>
                <a:gd name="connsiteX67" fmla="*/ 3186562 w 4616694"/>
                <a:gd name="connsiteY67" fmla="*/ 3296893 h 4293693"/>
                <a:gd name="connsiteX68" fmla="*/ 3160364 w 4616694"/>
                <a:gd name="connsiteY68" fmla="*/ 3160218 h 4293693"/>
                <a:gd name="connsiteX69" fmla="*/ 3292861 w 4616694"/>
                <a:gd name="connsiteY69" fmla="*/ 2964880 h 4293693"/>
                <a:gd name="connsiteX70" fmla="*/ 2500490 w 4616694"/>
                <a:gd name="connsiteY70" fmla="*/ 2427418 h 4293693"/>
                <a:gd name="connsiteX71" fmla="*/ 2828797 w 4616694"/>
                <a:gd name="connsiteY71" fmla="*/ 1943400 h 4293693"/>
                <a:gd name="connsiteX72" fmla="*/ 3939964 w 4616694"/>
                <a:gd name="connsiteY72" fmla="*/ 1298772 h 4293693"/>
                <a:gd name="connsiteX73" fmla="*/ 4040320 w 4616694"/>
                <a:gd name="connsiteY73" fmla="*/ 1451252 h 4293693"/>
                <a:gd name="connsiteX74" fmla="*/ 4040201 w 4616694"/>
                <a:gd name="connsiteY74" fmla="*/ 1493626 h 4293693"/>
                <a:gd name="connsiteX75" fmla="*/ 4042337 w 4616694"/>
                <a:gd name="connsiteY75" fmla="*/ 1490477 h 4293693"/>
                <a:gd name="connsiteX76" fmla="*/ 4023660 w 4616694"/>
                <a:gd name="connsiteY76" fmla="*/ 2045715 h 4293693"/>
                <a:gd name="connsiteX77" fmla="*/ 4152571 w 4616694"/>
                <a:gd name="connsiteY77" fmla="*/ 2133156 h 4293693"/>
                <a:gd name="connsiteX78" fmla="*/ 4216070 w 4616694"/>
                <a:gd name="connsiteY78" fmla="*/ 2464419 h 4293693"/>
                <a:gd name="connsiteX79" fmla="*/ 4162217 w 4616694"/>
                <a:gd name="connsiteY79" fmla="*/ 2543813 h 4293693"/>
                <a:gd name="connsiteX80" fmla="*/ 4072302 w 4616694"/>
                <a:gd name="connsiteY80" fmla="*/ 2676373 h 4293693"/>
                <a:gd name="connsiteX81" fmla="*/ 3975910 w 4616694"/>
                <a:gd name="connsiteY81" fmla="*/ 2610991 h 4293693"/>
                <a:gd name="connsiteX82" fmla="*/ 3987205 w 4616694"/>
                <a:gd name="connsiteY82" fmla="*/ 2573823 h 4293693"/>
                <a:gd name="connsiteX83" fmla="*/ 3897903 w 4616694"/>
                <a:gd name="connsiteY83" fmla="*/ 2356221 h 4293693"/>
                <a:gd name="connsiteX84" fmla="*/ 3662703 w 4616694"/>
                <a:gd name="connsiteY84" fmla="*/ 2353715 h 4293693"/>
                <a:gd name="connsiteX85" fmla="*/ 3632347 w 4616694"/>
                <a:gd name="connsiteY85" fmla="*/ 2377954 h 4293693"/>
                <a:gd name="connsiteX86" fmla="*/ 2880126 w 4616694"/>
                <a:gd name="connsiteY86" fmla="*/ 1867726 h 4293693"/>
                <a:gd name="connsiteX87" fmla="*/ 3157776 w 4616694"/>
                <a:gd name="connsiteY87" fmla="*/ 1458391 h 4293693"/>
                <a:gd name="connsiteX88" fmla="*/ 3848336 w 4616694"/>
                <a:gd name="connsiteY88" fmla="*/ 1926794 h 4293693"/>
                <a:gd name="connsiteX89" fmla="*/ 3847262 w 4616694"/>
                <a:gd name="connsiteY89" fmla="*/ 1537503 h 4293693"/>
                <a:gd name="connsiteX90" fmla="*/ 3845658 w 4616694"/>
                <a:gd name="connsiteY90" fmla="*/ 1539868 h 4293693"/>
                <a:gd name="connsiteX91" fmla="*/ 3844531 w 4616694"/>
                <a:gd name="connsiteY91" fmla="*/ 1507215 h 4293693"/>
                <a:gd name="connsiteX92" fmla="*/ 3760493 w 4616694"/>
                <a:gd name="connsiteY92" fmla="*/ 1386810 h 4293693"/>
                <a:gd name="connsiteX93" fmla="*/ 3380951 w 4616694"/>
                <a:gd name="connsiteY93" fmla="*/ 1129368 h 4293693"/>
                <a:gd name="connsiteX94" fmla="*/ 3478402 w 4616694"/>
                <a:gd name="connsiteY94" fmla="*/ 985697 h 4293693"/>
                <a:gd name="connsiteX95" fmla="*/ 2912686 w 4616694"/>
                <a:gd name="connsiteY95" fmla="*/ 601974 h 4293693"/>
                <a:gd name="connsiteX96" fmla="*/ 3402728 w 4616694"/>
                <a:gd name="connsiteY96" fmla="*/ 934367 h 4293693"/>
                <a:gd name="connsiteX97" fmla="*/ 3305277 w 4616694"/>
                <a:gd name="connsiteY97" fmla="*/ 1078039 h 4293693"/>
                <a:gd name="connsiteX98" fmla="*/ 2925152 w 4616694"/>
                <a:gd name="connsiteY98" fmla="*/ 820202 h 4293693"/>
                <a:gd name="connsiteX99" fmla="*/ 2782205 w 4616694"/>
                <a:gd name="connsiteY99" fmla="*/ 786645 h 4293693"/>
                <a:gd name="connsiteX100" fmla="*/ 2753954 w 4616694"/>
                <a:gd name="connsiteY100" fmla="*/ 796775 h 4293693"/>
                <a:gd name="connsiteX101" fmla="*/ 2754352 w 4616694"/>
                <a:gd name="connsiteY101" fmla="*/ 796187 h 4293693"/>
                <a:gd name="connsiteX102" fmla="*/ 2742091 w 4616694"/>
                <a:gd name="connsiteY102" fmla="*/ 801028 h 4293693"/>
                <a:gd name="connsiteX103" fmla="*/ 2715843 w 4616694"/>
                <a:gd name="connsiteY103" fmla="*/ 810440 h 4293693"/>
                <a:gd name="connsiteX104" fmla="*/ 2714129 w 4616694"/>
                <a:gd name="connsiteY104" fmla="*/ 812068 h 4293693"/>
                <a:gd name="connsiteX105" fmla="*/ 2392258 w 4616694"/>
                <a:gd name="connsiteY105" fmla="*/ 939144 h 4293693"/>
                <a:gd name="connsiteX106" fmla="*/ 3082102 w 4616694"/>
                <a:gd name="connsiteY106" fmla="*/ 1407062 h 4293693"/>
                <a:gd name="connsiteX107" fmla="*/ 2804452 w 4616694"/>
                <a:gd name="connsiteY107" fmla="*/ 1816397 h 4293693"/>
                <a:gd name="connsiteX108" fmla="*/ 2041103 w 4616694"/>
                <a:gd name="connsiteY108" fmla="*/ 1298621 h 4293693"/>
                <a:gd name="connsiteX109" fmla="*/ 2052397 w 4616694"/>
                <a:gd name="connsiteY109" fmla="*/ 1261453 h 4293693"/>
                <a:gd name="connsiteX110" fmla="*/ 1963096 w 4616694"/>
                <a:gd name="connsiteY110" fmla="*/ 1043851 h 4293693"/>
                <a:gd name="connsiteX111" fmla="*/ 1727896 w 4616694"/>
                <a:gd name="connsiteY111" fmla="*/ 1041345 h 4293693"/>
                <a:gd name="connsiteX112" fmla="*/ 1697539 w 4616694"/>
                <a:gd name="connsiteY112" fmla="*/ 1065583 h 4293693"/>
                <a:gd name="connsiteX113" fmla="*/ 1601456 w 4616694"/>
                <a:gd name="connsiteY113" fmla="*/ 1000411 h 4293693"/>
                <a:gd name="connsiteX114" fmla="*/ 1745224 w 4616694"/>
                <a:gd name="connsiteY114" fmla="*/ 788456 h 4293693"/>
                <a:gd name="connsiteX115" fmla="*/ 2076487 w 4616694"/>
                <a:gd name="connsiteY115" fmla="*/ 724958 h 4293693"/>
                <a:gd name="connsiteX116" fmla="*/ 2189335 w 4616694"/>
                <a:gd name="connsiteY116" fmla="*/ 801502 h 4293693"/>
                <a:gd name="connsiteX117" fmla="*/ 2646807 w 4616694"/>
                <a:gd name="connsiteY117" fmla="*/ 601362 h 4293693"/>
                <a:gd name="connsiteX118" fmla="*/ 2649048 w 4616694"/>
                <a:gd name="connsiteY118" fmla="*/ 599165 h 4293693"/>
                <a:gd name="connsiteX119" fmla="*/ 2682610 w 4616694"/>
                <a:gd name="connsiteY119" fmla="*/ 585698 h 4293693"/>
                <a:gd name="connsiteX120" fmla="*/ 2698309 w 4616694"/>
                <a:gd name="connsiteY120" fmla="*/ 578829 h 4293693"/>
                <a:gd name="connsiteX121" fmla="*/ 2697779 w 4616694"/>
                <a:gd name="connsiteY121" fmla="*/ 579611 h 4293693"/>
                <a:gd name="connsiteX122" fmla="*/ 2733904 w 4616694"/>
                <a:gd name="connsiteY122" fmla="*/ 565117 h 4293693"/>
                <a:gd name="connsiteX123" fmla="*/ 2912686 w 4616694"/>
                <a:gd name="connsiteY123" fmla="*/ 601974 h 4293693"/>
                <a:gd name="connsiteX124" fmla="*/ 3821114 w 4616694"/>
                <a:gd name="connsiteY124" fmla="*/ 480443 h 4293693"/>
                <a:gd name="connsiteX125" fmla="*/ 3925000 w 4616694"/>
                <a:gd name="connsiteY125" fmla="*/ 568440 h 4293693"/>
                <a:gd name="connsiteX126" fmla="*/ 4507023 w 4616694"/>
                <a:gd name="connsiteY126" fmla="*/ 2824365 h 4293693"/>
                <a:gd name="connsiteX127" fmla="*/ 4462620 w 4616694"/>
                <a:gd name="connsiteY127" fmla="*/ 2941124 h 4293693"/>
                <a:gd name="connsiteX128" fmla="*/ 4211054 w 4616694"/>
                <a:gd name="connsiteY128" fmla="*/ 2770488 h 4293693"/>
                <a:gd name="connsiteX129" fmla="*/ 4226100 w 4616694"/>
                <a:gd name="connsiteY129" fmla="*/ 2730925 h 4293693"/>
                <a:gd name="connsiteX130" fmla="*/ 3724337 w 4616694"/>
                <a:gd name="connsiteY130" fmla="*/ 786092 h 4293693"/>
                <a:gd name="connsiteX131" fmla="*/ 3654131 w 4616694"/>
                <a:gd name="connsiteY131" fmla="*/ 726623 h 4293693"/>
                <a:gd name="connsiteX132" fmla="*/ 3640196 w 4616694"/>
                <a:gd name="connsiteY132" fmla="*/ 346911 h 4293693"/>
                <a:gd name="connsiteX133" fmla="*/ 3748757 w 4616694"/>
                <a:gd name="connsiteY133" fmla="*/ 424223 h 4293693"/>
                <a:gd name="connsiteX134" fmla="*/ 3582673 w 4616694"/>
                <a:gd name="connsiteY134" fmla="*/ 669078 h 4293693"/>
                <a:gd name="connsiteX135" fmla="*/ 3478808 w 4616694"/>
                <a:gd name="connsiteY135" fmla="*/ 595112 h 4293693"/>
                <a:gd name="connsiteX136" fmla="*/ 1588428 w 4616694"/>
                <a:gd name="connsiteY136" fmla="*/ 519401 h 4293693"/>
                <a:gd name="connsiteX137" fmla="*/ 1580829 w 4616694"/>
                <a:gd name="connsiteY137" fmla="*/ 523892 h 4293693"/>
                <a:gd name="connsiteX138" fmla="*/ 1310861 w 4616694"/>
                <a:gd name="connsiteY138" fmla="*/ 340774 h 4293693"/>
                <a:gd name="connsiteX139" fmla="*/ 1310411 w 4616694"/>
                <a:gd name="connsiteY139" fmla="*/ 340073 h 4293693"/>
                <a:gd name="connsiteX140" fmla="*/ 3640196 w 4616694"/>
                <a:gd name="connsiteY140" fmla="*/ 346911 h 42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616694" h="4293693">
                  <a:moveTo>
                    <a:pt x="763415" y="1039784"/>
                  </a:moveTo>
                  <a:cubicBezTo>
                    <a:pt x="776488" y="1052751"/>
                    <a:pt x="784615" y="1070706"/>
                    <a:pt x="784696" y="1090574"/>
                  </a:cubicBezTo>
                  <a:lnTo>
                    <a:pt x="786230" y="1465780"/>
                  </a:lnTo>
                  <a:lnTo>
                    <a:pt x="917290" y="1465780"/>
                  </a:lnTo>
                  <a:lnTo>
                    <a:pt x="917290" y="1800501"/>
                  </a:lnTo>
                  <a:lnTo>
                    <a:pt x="916562" y="1800501"/>
                  </a:lnTo>
                  <a:lnTo>
                    <a:pt x="915130" y="1848765"/>
                  </a:lnTo>
                  <a:cubicBezTo>
                    <a:pt x="901227" y="1991435"/>
                    <a:pt x="821010" y="2120884"/>
                    <a:pt x="696397" y="2196423"/>
                  </a:cubicBezTo>
                  <a:lnTo>
                    <a:pt x="623138" y="2228349"/>
                  </a:lnTo>
                  <a:lnTo>
                    <a:pt x="639334" y="2419809"/>
                  </a:lnTo>
                  <a:cubicBezTo>
                    <a:pt x="718933" y="2955337"/>
                    <a:pt x="1028921" y="3423358"/>
                    <a:pt x="1475757" y="3707996"/>
                  </a:cubicBezTo>
                  <a:lnTo>
                    <a:pt x="1508497" y="3727003"/>
                  </a:lnTo>
                  <a:lnTo>
                    <a:pt x="1342037" y="3972413"/>
                  </a:lnTo>
                  <a:lnTo>
                    <a:pt x="1316740" y="3957726"/>
                  </a:lnTo>
                  <a:cubicBezTo>
                    <a:pt x="798429" y="3627558"/>
                    <a:pt x="438856" y="3084675"/>
                    <a:pt x="346524" y="2463484"/>
                  </a:cubicBezTo>
                  <a:lnTo>
                    <a:pt x="327868" y="2242947"/>
                  </a:lnTo>
                  <a:lnTo>
                    <a:pt x="286992" y="2229535"/>
                  </a:lnTo>
                  <a:cubicBezTo>
                    <a:pt x="268003" y="2221868"/>
                    <a:pt x="249401" y="2212877"/>
                    <a:pt x="231321" y="2202559"/>
                  </a:cubicBezTo>
                  <a:cubicBezTo>
                    <a:pt x="86679" y="2120016"/>
                    <a:pt x="-1854" y="1965554"/>
                    <a:pt x="29" y="1799027"/>
                  </a:cubicBezTo>
                  <a:lnTo>
                    <a:pt x="2890" y="1798989"/>
                  </a:lnTo>
                  <a:lnTo>
                    <a:pt x="2890" y="1465780"/>
                  </a:lnTo>
                  <a:lnTo>
                    <a:pt x="136379" y="1465780"/>
                  </a:lnTo>
                  <a:lnTo>
                    <a:pt x="134856" y="1093231"/>
                  </a:lnTo>
                  <a:cubicBezTo>
                    <a:pt x="134693" y="1053494"/>
                    <a:pt x="166775" y="1021149"/>
                    <a:pt x="206512" y="1020986"/>
                  </a:cubicBezTo>
                  <a:lnTo>
                    <a:pt x="278350" y="1020693"/>
                  </a:lnTo>
                  <a:cubicBezTo>
                    <a:pt x="318086" y="1020530"/>
                    <a:pt x="350432" y="1052612"/>
                    <a:pt x="350594" y="1092349"/>
                  </a:cubicBezTo>
                  <a:lnTo>
                    <a:pt x="352120" y="1465780"/>
                  </a:lnTo>
                  <a:lnTo>
                    <a:pt x="570488" y="1465780"/>
                  </a:lnTo>
                  <a:lnTo>
                    <a:pt x="568958" y="1091456"/>
                  </a:lnTo>
                  <a:cubicBezTo>
                    <a:pt x="568796" y="1051719"/>
                    <a:pt x="600878" y="1019374"/>
                    <a:pt x="640615" y="1019211"/>
                  </a:cubicBezTo>
                  <a:lnTo>
                    <a:pt x="712452" y="1018918"/>
                  </a:lnTo>
                  <a:cubicBezTo>
                    <a:pt x="732320" y="1018837"/>
                    <a:pt x="750341" y="1026816"/>
                    <a:pt x="763415" y="1039784"/>
                  </a:cubicBezTo>
                  <a:close/>
                  <a:moveTo>
                    <a:pt x="4177652" y="2858322"/>
                  </a:moveTo>
                  <a:lnTo>
                    <a:pt x="4426447" y="3027079"/>
                  </a:lnTo>
                  <a:lnTo>
                    <a:pt x="4364639" y="3155900"/>
                  </a:lnTo>
                  <a:cubicBezTo>
                    <a:pt x="3905506" y="4017972"/>
                    <a:pt x="2922313" y="4461447"/>
                    <a:pt x="1972207" y="4235019"/>
                  </a:cubicBezTo>
                  <a:cubicBezTo>
                    <a:pt x="1794062" y="4192565"/>
                    <a:pt x="1625501" y="4128565"/>
                    <a:pt x="1469054" y="4046156"/>
                  </a:cubicBezTo>
                  <a:lnTo>
                    <a:pt x="1421310" y="4018437"/>
                  </a:lnTo>
                  <a:lnTo>
                    <a:pt x="1587770" y="3773027"/>
                  </a:lnTo>
                  <a:lnTo>
                    <a:pt x="1607068" y="3784230"/>
                  </a:lnTo>
                  <a:cubicBezTo>
                    <a:pt x="1741940" y="3855276"/>
                    <a:pt x="1887257" y="3910449"/>
                    <a:pt x="2040835" y="3947049"/>
                  </a:cubicBezTo>
                  <a:cubicBezTo>
                    <a:pt x="2859922" y="4142252"/>
                    <a:pt x="3707533" y="3759933"/>
                    <a:pt x="4103351" y="3016741"/>
                  </a:cubicBezTo>
                  <a:cubicBezTo>
                    <a:pt x="4128090" y="2970291"/>
                    <a:pt x="4150674" y="2923164"/>
                    <a:pt x="4171125" y="2875486"/>
                  </a:cubicBezTo>
                  <a:close/>
                  <a:moveTo>
                    <a:pt x="1550127" y="1076085"/>
                  </a:moveTo>
                  <a:lnTo>
                    <a:pt x="1646209" y="1141257"/>
                  </a:lnTo>
                  <a:lnTo>
                    <a:pt x="1634913" y="1178428"/>
                  </a:lnTo>
                  <a:cubicBezTo>
                    <a:pt x="1618776" y="1259761"/>
                    <a:pt x="1651277" y="1346555"/>
                    <a:pt x="1724215" y="1396029"/>
                  </a:cubicBezTo>
                  <a:cubicBezTo>
                    <a:pt x="1797154" y="1445502"/>
                    <a:pt x="1889814" y="1443605"/>
                    <a:pt x="1959415" y="1398536"/>
                  </a:cubicBezTo>
                  <a:lnTo>
                    <a:pt x="1989773" y="1374295"/>
                  </a:lnTo>
                  <a:lnTo>
                    <a:pt x="2753123" y="1892071"/>
                  </a:lnTo>
                  <a:lnTo>
                    <a:pt x="2424816" y="2376089"/>
                  </a:lnTo>
                  <a:lnTo>
                    <a:pt x="1621626" y="1831289"/>
                  </a:lnTo>
                  <a:lnTo>
                    <a:pt x="1489129" y="2026628"/>
                  </a:lnTo>
                  <a:cubicBezTo>
                    <a:pt x="1458622" y="2071603"/>
                    <a:pt x="1397430" y="2083333"/>
                    <a:pt x="1352454" y="2052826"/>
                  </a:cubicBezTo>
                  <a:lnTo>
                    <a:pt x="1115522" y="1892117"/>
                  </a:lnTo>
                  <a:cubicBezTo>
                    <a:pt x="1070547" y="1861610"/>
                    <a:pt x="1058817" y="1800418"/>
                    <a:pt x="1089324" y="1755442"/>
                  </a:cubicBezTo>
                  <a:lnTo>
                    <a:pt x="1221821" y="1560104"/>
                  </a:lnTo>
                  <a:lnTo>
                    <a:pt x="1221820" y="1560103"/>
                  </a:lnTo>
                  <a:close/>
                  <a:moveTo>
                    <a:pt x="3581017" y="2453627"/>
                  </a:moveTo>
                  <a:lnTo>
                    <a:pt x="3569720" y="2490798"/>
                  </a:lnTo>
                  <a:cubicBezTo>
                    <a:pt x="3553583" y="2572131"/>
                    <a:pt x="3586085" y="2658925"/>
                    <a:pt x="3659023" y="2708399"/>
                  </a:cubicBezTo>
                  <a:cubicBezTo>
                    <a:pt x="3731961" y="2757872"/>
                    <a:pt x="3824621" y="2755975"/>
                    <a:pt x="3894222" y="2710906"/>
                  </a:cubicBezTo>
                  <a:lnTo>
                    <a:pt x="3924582" y="2686666"/>
                  </a:lnTo>
                  <a:lnTo>
                    <a:pt x="4020973" y="2752047"/>
                  </a:lnTo>
                  <a:lnTo>
                    <a:pt x="3692666" y="3236065"/>
                  </a:lnTo>
                  <a:lnTo>
                    <a:pt x="3560169" y="3431404"/>
                  </a:lnTo>
                  <a:cubicBezTo>
                    <a:pt x="3529662" y="3476379"/>
                    <a:pt x="3468470" y="3488109"/>
                    <a:pt x="3423494" y="3457602"/>
                  </a:cubicBezTo>
                  <a:lnTo>
                    <a:pt x="3186562" y="3296893"/>
                  </a:lnTo>
                  <a:cubicBezTo>
                    <a:pt x="3141586" y="3266386"/>
                    <a:pt x="3129857" y="3205194"/>
                    <a:pt x="3160364" y="3160218"/>
                  </a:cubicBezTo>
                  <a:lnTo>
                    <a:pt x="3292861" y="2964880"/>
                  </a:lnTo>
                  <a:lnTo>
                    <a:pt x="2500490" y="2427418"/>
                  </a:lnTo>
                  <a:lnTo>
                    <a:pt x="2828797" y="1943400"/>
                  </a:lnTo>
                  <a:close/>
                  <a:moveTo>
                    <a:pt x="3939964" y="1298772"/>
                  </a:moveTo>
                  <a:cubicBezTo>
                    <a:pt x="3994469" y="1335742"/>
                    <a:pt x="4028830" y="1391306"/>
                    <a:pt x="4040320" y="1451252"/>
                  </a:cubicBezTo>
                  <a:lnTo>
                    <a:pt x="4040201" y="1493626"/>
                  </a:lnTo>
                  <a:lnTo>
                    <a:pt x="4042337" y="1490477"/>
                  </a:lnTo>
                  <a:lnTo>
                    <a:pt x="4023660" y="2045715"/>
                  </a:lnTo>
                  <a:lnTo>
                    <a:pt x="4152571" y="2133156"/>
                  </a:lnTo>
                  <a:cubicBezTo>
                    <a:pt x="4261582" y="2207097"/>
                    <a:pt x="4290011" y="2355408"/>
                    <a:pt x="4216070" y="2464419"/>
                  </a:cubicBezTo>
                  <a:lnTo>
                    <a:pt x="4162217" y="2543813"/>
                  </a:lnTo>
                  <a:lnTo>
                    <a:pt x="4072302" y="2676373"/>
                  </a:lnTo>
                  <a:lnTo>
                    <a:pt x="3975910" y="2610991"/>
                  </a:lnTo>
                  <a:lnTo>
                    <a:pt x="3987205" y="2573823"/>
                  </a:lnTo>
                  <a:cubicBezTo>
                    <a:pt x="4003342" y="2492490"/>
                    <a:pt x="3970841" y="2405695"/>
                    <a:pt x="3897903" y="2356221"/>
                  </a:cubicBezTo>
                  <a:cubicBezTo>
                    <a:pt x="3824965" y="2306748"/>
                    <a:pt x="3732304" y="2308646"/>
                    <a:pt x="3662703" y="2353715"/>
                  </a:cubicBezTo>
                  <a:lnTo>
                    <a:pt x="3632347" y="2377954"/>
                  </a:lnTo>
                  <a:lnTo>
                    <a:pt x="2880126" y="1867726"/>
                  </a:lnTo>
                  <a:lnTo>
                    <a:pt x="3157776" y="1458391"/>
                  </a:lnTo>
                  <a:lnTo>
                    <a:pt x="3848336" y="1926794"/>
                  </a:lnTo>
                  <a:lnTo>
                    <a:pt x="3847262" y="1537503"/>
                  </a:lnTo>
                  <a:lnTo>
                    <a:pt x="3845658" y="1539868"/>
                  </a:lnTo>
                  <a:lnTo>
                    <a:pt x="3844531" y="1507215"/>
                  </a:lnTo>
                  <a:cubicBezTo>
                    <a:pt x="3833685" y="1460684"/>
                    <a:pt x="3804815" y="1416873"/>
                    <a:pt x="3760493" y="1386810"/>
                  </a:cubicBezTo>
                  <a:lnTo>
                    <a:pt x="3380951" y="1129368"/>
                  </a:lnTo>
                  <a:lnTo>
                    <a:pt x="3478402" y="985697"/>
                  </a:lnTo>
                  <a:close/>
                  <a:moveTo>
                    <a:pt x="2912686" y="601974"/>
                  </a:moveTo>
                  <a:lnTo>
                    <a:pt x="3402728" y="934367"/>
                  </a:lnTo>
                  <a:lnTo>
                    <a:pt x="3305277" y="1078039"/>
                  </a:lnTo>
                  <a:lnTo>
                    <a:pt x="2925152" y="820202"/>
                  </a:lnTo>
                  <a:cubicBezTo>
                    <a:pt x="2880830" y="790139"/>
                    <a:pt x="2829449" y="779516"/>
                    <a:pt x="2782205" y="786645"/>
                  </a:cubicBezTo>
                  <a:lnTo>
                    <a:pt x="2753954" y="796775"/>
                  </a:lnTo>
                  <a:lnTo>
                    <a:pt x="2754352" y="796187"/>
                  </a:lnTo>
                  <a:lnTo>
                    <a:pt x="2742091" y="801028"/>
                  </a:lnTo>
                  <a:lnTo>
                    <a:pt x="2715843" y="810440"/>
                  </a:lnTo>
                  <a:lnTo>
                    <a:pt x="2714129" y="812068"/>
                  </a:lnTo>
                  <a:lnTo>
                    <a:pt x="2392258" y="939144"/>
                  </a:lnTo>
                  <a:lnTo>
                    <a:pt x="3082102" y="1407062"/>
                  </a:lnTo>
                  <a:lnTo>
                    <a:pt x="2804452" y="1816397"/>
                  </a:lnTo>
                  <a:lnTo>
                    <a:pt x="2041103" y="1298621"/>
                  </a:lnTo>
                  <a:lnTo>
                    <a:pt x="2052397" y="1261453"/>
                  </a:lnTo>
                  <a:cubicBezTo>
                    <a:pt x="2068535" y="1180120"/>
                    <a:pt x="2036034" y="1093325"/>
                    <a:pt x="1963096" y="1043851"/>
                  </a:cubicBezTo>
                  <a:cubicBezTo>
                    <a:pt x="1890158" y="994378"/>
                    <a:pt x="1797497" y="996276"/>
                    <a:pt x="1727896" y="1041345"/>
                  </a:cubicBezTo>
                  <a:lnTo>
                    <a:pt x="1697539" y="1065583"/>
                  </a:lnTo>
                  <a:lnTo>
                    <a:pt x="1601456" y="1000411"/>
                  </a:lnTo>
                  <a:lnTo>
                    <a:pt x="1745224" y="788456"/>
                  </a:lnTo>
                  <a:cubicBezTo>
                    <a:pt x="1819166" y="679446"/>
                    <a:pt x="1967477" y="651017"/>
                    <a:pt x="2076487" y="724958"/>
                  </a:cubicBezTo>
                  <a:lnTo>
                    <a:pt x="2189335" y="801502"/>
                  </a:lnTo>
                  <a:lnTo>
                    <a:pt x="2646807" y="601362"/>
                  </a:lnTo>
                  <a:lnTo>
                    <a:pt x="2649048" y="599165"/>
                  </a:lnTo>
                  <a:lnTo>
                    <a:pt x="2682610" y="585698"/>
                  </a:lnTo>
                  <a:lnTo>
                    <a:pt x="2698309" y="578829"/>
                  </a:lnTo>
                  <a:lnTo>
                    <a:pt x="2697779" y="579611"/>
                  </a:lnTo>
                  <a:lnTo>
                    <a:pt x="2733904" y="565117"/>
                  </a:lnTo>
                  <a:cubicBezTo>
                    <a:pt x="2793850" y="553625"/>
                    <a:pt x="2858181" y="565004"/>
                    <a:pt x="2912686" y="601974"/>
                  </a:cubicBezTo>
                  <a:close/>
                  <a:moveTo>
                    <a:pt x="3821114" y="480443"/>
                  </a:moveTo>
                  <a:lnTo>
                    <a:pt x="3925000" y="568440"/>
                  </a:lnTo>
                  <a:cubicBezTo>
                    <a:pt x="4553336" y="1147732"/>
                    <a:pt x="4770207" y="2034263"/>
                    <a:pt x="4507023" y="2824365"/>
                  </a:cubicBezTo>
                  <a:lnTo>
                    <a:pt x="4462620" y="2941124"/>
                  </a:lnTo>
                  <a:lnTo>
                    <a:pt x="4211054" y="2770488"/>
                  </a:lnTo>
                  <a:lnTo>
                    <a:pt x="4226100" y="2730925"/>
                  </a:lnTo>
                  <a:cubicBezTo>
                    <a:pt x="4452991" y="2049778"/>
                    <a:pt x="4266027" y="1285499"/>
                    <a:pt x="3724337" y="786092"/>
                  </a:cubicBezTo>
                  <a:lnTo>
                    <a:pt x="3654131" y="726623"/>
                  </a:lnTo>
                  <a:close/>
                  <a:moveTo>
                    <a:pt x="3640196" y="346911"/>
                  </a:moveTo>
                  <a:lnTo>
                    <a:pt x="3748757" y="424223"/>
                  </a:lnTo>
                  <a:lnTo>
                    <a:pt x="3582673" y="669078"/>
                  </a:lnTo>
                  <a:lnTo>
                    <a:pt x="3478808" y="595112"/>
                  </a:lnTo>
                  <a:cubicBezTo>
                    <a:pt x="2914693" y="227961"/>
                    <a:pt x="2187983" y="194289"/>
                    <a:pt x="1588428" y="519401"/>
                  </a:cubicBezTo>
                  <a:lnTo>
                    <a:pt x="1580829" y="523892"/>
                  </a:lnTo>
                  <a:lnTo>
                    <a:pt x="1310861" y="340774"/>
                  </a:lnTo>
                  <a:lnTo>
                    <a:pt x="1310411" y="340073"/>
                  </a:lnTo>
                  <a:cubicBezTo>
                    <a:pt x="2029661" y="-121515"/>
                    <a:pt x="2942223" y="-107360"/>
                    <a:pt x="3640196" y="3469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3" name="表格 42">
            <a:extLst>
              <a:ext uri="{FF2B5EF4-FFF2-40B4-BE49-F238E27FC236}">
                <a16:creationId xmlns:a16="http://schemas.microsoft.com/office/drawing/2014/main" id="{39C49DA8-DA43-5681-ADFF-3E5625676CE5}"/>
              </a:ext>
            </a:extLst>
          </p:cNvPr>
          <p:cNvGraphicFramePr>
            <a:graphicFrameLocks noGrp="1"/>
          </p:cNvGraphicFramePr>
          <p:nvPr>
            <p:extLst>
              <p:ext uri="{D42A27DB-BD31-4B8C-83A1-F6EECF244321}">
                <p14:modId xmlns:p14="http://schemas.microsoft.com/office/powerpoint/2010/main" val="568553923"/>
              </p:ext>
            </p:extLst>
          </p:nvPr>
        </p:nvGraphicFramePr>
        <p:xfrm>
          <a:off x="6595706" y="2713649"/>
          <a:ext cx="4776248" cy="2401501"/>
        </p:xfrm>
        <a:graphic>
          <a:graphicData uri="http://schemas.openxmlformats.org/drawingml/2006/table">
            <a:tbl>
              <a:tblPr firstRow="1" firstCol="1" bandRow="1">
                <a:tableStyleId>{1FECB4D8-DB02-4DC6-A0A2-4F2EBAE1DC90}</a:tableStyleId>
              </a:tblPr>
              <a:tblGrid>
                <a:gridCol w="1741215">
                  <a:extLst>
                    <a:ext uri="{9D8B030D-6E8A-4147-A177-3AD203B41FA5}">
                      <a16:colId xmlns:a16="http://schemas.microsoft.com/office/drawing/2014/main" val="622762505"/>
                    </a:ext>
                  </a:extLst>
                </a:gridCol>
                <a:gridCol w="3035033">
                  <a:extLst>
                    <a:ext uri="{9D8B030D-6E8A-4147-A177-3AD203B41FA5}">
                      <a16:colId xmlns:a16="http://schemas.microsoft.com/office/drawing/2014/main" val="2296797858"/>
                    </a:ext>
                  </a:extLst>
                </a:gridCol>
              </a:tblGrid>
              <a:tr h="446832">
                <a:tc>
                  <a:txBody>
                    <a:bodyPr/>
                    <a:lstStyle/>
                    <a:p>
                      <a:r>
                        <a:rPr lang="zh-TW" sz="1400" kern="100" dirty="0">
                          <a:effectLst/>
                          <a:latin typeface="Arial" panose="020B0604020202020204" pitchFamily="34" charset="0"/>
                          <a:cs typeface="Arial" panose="020B0604020202020204" pitchFamily="34" charset="0"/>
                        </a:rPr>
                        <a:t>排放項目</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solidFill>
                      <a:srgbClr val="00B0F0"/>
                    </a:solidFill>
                  </a:tcPr>
                </a:tc>
                <a:tc>
                  <a:txBody>
                    <a:bodyPr/>
                    <a:lstStyle/>
                    <a:p>
                      <a:r>
                        <a:rPr lang="zh-TW" sz="1400" kern="100" dirty="0">
                          <a:effectLst/>
                          <a:latin typeface="Arial" panose="020B0604020202020204" pitchFamily="34" charset="0"/>
                          <a:cs typeface="Arial" panose="020B0604020202020204" pitchFamily="34" charset="0"/>
                        </a:rPr>
                        <a:t>被規範實體設施</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solidFill>
                      <a:srgbClr val="00B0F0"/>
                    </a:solidFill>
                  </a:tcPr>
                </a:tc>
                <a:extLst>
                  <a:ext uri="{0D108BD9-81ED-4DB2-BD59-A6C34878D82A}">
                    <a16:rowId xmlns:a16="http://schemas.microsoft.com/office/drawing/2014/main" val="3869363321"/>
                  </a:ext>
                </a:extLst>
              </a:tr>
              <a:tr h="446832">
                <a:tc>
                  <a:txBody>
                    <a:bodyPr/>
                    <a:lstStyle/>
                    <a:p>
                      <a:r>
                        <a:rPr lang="zh-TW" sz="1400" kern="100" dirty="0">
                          <a:effectLst/>
                          <a:latin typeface="Arial" panose="020B0604020202020204" pitchFamily="34" charset="0"/>
                          <a:cs typeface="Arial" panose="020B0604020202020204" pitchFamily="34" charset="0"/>
                        </a:rPr>
                        <a:t>年溫室氣體排放量</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r>
                        <a:rPr lang="en-US" sz="1400" kern="100">
                          <a:effectLst/>
                          <a:latin typeface="Arial" panose="020B0604020202020204" pitchFamily="34" charset="0"/>
                          <a:cs typeface="Arial" panose="020B0604020202020204" pitchFamily="34" charset="0"/>
                        </a:rPr>
                        <a:t>3000 </a:t>
                      </a:r>
                      <a:r>
                        <a:rPr lang="zh-TW" sz="1400" kern="100">
                          <a:effectLst/>
                          <a:latin typeface="Arial" panose="020B0604020202020204" pitchFamily="34" charset="0"/>
                          <a:cs typeface="Arial" panose="020B0604020202020204" pitchFamily="34" charset="0"/>
                        </a:rPr>
                        <a:t>噸二氧化碳當量及以上實體</a:t>
                      </a:r>
                      <a:endParaRPr lang="zh-TW" sz="1400" kern="10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1112763950"/>
                  </a:ext>
                </a:extLst>
              </a:tr>
              <a:tr h="1061005">
                <a:tc>
                  <a:txBody>
                    <a:bodyPr/>
                    <a:lstStyle/>
                    <a:p>
                      <a:r>
                        <a:rPr lang="zh-TW" sz="1400" kern="100" dirty="0">
                          <a:effectLst/>
                          <a:latin typeface="Arial" panose="020B0604020202020204" pitchFamily="34" charset="0"/>
                          <a:cs typeface="Arial" panose="020B0604020202020204" pitchFamily="34" charset="0"/>
                        </a:rPr>
                        <a:t>年</a:t>
                      </a:r>
                      <a:r>
                        <a:rPr lang="en-US" sz="1400" kern="100" dirty="0">
                          <a:effectLst/>
                          <a:latin typeface="Arial" panose="020B0604020202020204" pitchFamily="34" charset="0"/>
                          <a:cs typeface="Arial" panose="020B0604020202020204" pitchFamily="34" charset="0"/>
                        </a:rPr>
                        <a:t>/</a:t>
                      </a:r>
                      <a:r>
                        <a:rPr lang="zh-TW" sz="1400" kern="100" dirty="0">
                          <a:effectLst/>
                          <a:latin typeface="Arial" panose="020B0604020202020204" pitchFamily="34" charset="0"/>
                          <a:cs typeface="Arial" panose="020B0604020202020204" pitchFamily="34" charset="0"/>
                        </a:rPr>
                        <a:t>能源消耗總量</a:t>
                      </a:r>
                      <a:endParaRPr lang="en-US" altLang="zh-TW" sz="1400" kern="100" dirty="0">
                        <a:effectLst/>
                        <a:latin typeface="Arial" panose="020B0604020202020204" pitchFamily="34" charset="0"/>
                        <a:cs typeface="Arial" panose="020B0604020202020204" pitchFamily="34" charset="0"/>
                      </a:endParaRPr>
                    </a:p>
                    <a:p>
                      <a:r>
                        <a:rPr lang="en-US" sz="1400" kern="100" dirty="0">
                          <a:effectLst/>
                          <a:latin typeface="Arial" panose="020B0604020202020204" pitchFamily="34" charset="0"/>
                          <a:cs typeface="Arial" panose="020B0604020202020204" pitchFamily="34" charset="0"/>
                        </a:rPr>
                        <a:t>1000</a:t>
                      </a:r>
                      <a:r>
                        <a:rPr lang="zh-TW" sz="1400" kern="100" dirty="0">
                          <a:effectLst/>
                          <a:latin typeface="Arial" panose="020B0604020202020204" pitchFamily="34" charset="0"/>
                          <a:cs typeface="Arial" panose="020B0604020202020204" pitchFamily="34" charset="0"/>
                        </a:rPr>
                        <a:t>噸油當量以上</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pPr marL="108000" indent="-108000">
                        <a:buFont typeface="Arial" panose="020B0604020202020204" pitchFamily="34" charset="0"/>
                        <a:buChar char="•"/>
                      </a:pPr>
                      <a:r>
                        <a:rPr lang="zh-TW" sz="1400" kern="100" dirty="0">
                          <a:effectLst/>
                          <a:latin typeface="Arial" panose="020B0604020202020204" pitchFamily="34" charset="0"/>
                          <a:cs typeface="Arial" panose="020B0604020202020204" pitchFamily="34" charset="0"/>
                        </a:rPr>
                        <a:t>火力發電廠及工業生產設施 </a:t>
                      </a:r>
                    </a:p>
                    <a:p>
                      <a:pPr marL="108000" indent="-108000">
                        <a:buFont typeface="Arial" panose="020B0604020202020204" pitchFamily="34" charset="0"/>
                        <a:buChar char="•"/>
                      </a:pPr>
                      <a:r>
                        <a:rPr lang="zh-TW" sz="1400" kern="100" dirty="0">
                          <a:effectLst/>
                          <a:latin typeface="Arial" panose="020B0604020202020204" pitchFamily="34" charset="0"/>
                          <a:cs typeface="Arial" panose="020B0604020202020204" pitchFamily="34" charset="0"/>
                        </a:rPr>
                        <a:t>商業建築</a:t>
                      </a:r>
                    </a:p>
                    <a:p>
                      <a:pPr marL="108000" indent="-108000">
                        <a:buFont typeface="Arial" panose="020B0604020202020204" pitchFamily="34" charset="0"/>
                        <a:buChar char="•"/>
                      </a:pPr>
                      <a:r>
                        <a:rPr lang="zh-TW" sz="1400" kern="100" dirty="0">
                          <a:effectLst/>
                          <a:latin typeface="Arial" panose="020B0604020202020204" pitchFamily="34" charset="0"/>
                          <a:cs typeface="Arial" panose="020B0604020202020204" pitchFamily="34" charset="0"/>
                        </a:rPr>
                        <a:t>年處理能力</a:t>
                      </a:r>
                      <a:r>
                        <a:rPr lang="en-US" sz="1400" kern="100" dirty="0">
                          <a:effectLst/>
                          <a:latin typeface="Arial" panose="020B0604020202020204" pitchFamily="34" charset="0"/>
                          <a:cs typeface="Arial" panose="020B0604020202020204" pitchFamily="34" charset="0"/>
                        </a:rPr>
                        <a:t>6.5</a:t>
                      </a:r>
                      <a:r>
                        <a:rPr lang="zh-TW" sz="1400" kern="100" dirty="0">
                          <a:effectLst/>
                          <a:latin typeface="Arial" panose="020B0604020202020204" pitchFamily="34" charset="0"/>
                          <a:cs typeface="Arial" panose="020B0604020202020204" pitchFamily="34" charset="0"/>
                        </a:rPr>
                        <a:t>萬噸及以上固體廢物處理設施</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2955340435"/>
                  </a:ext>
                </a:extLst>
              </a:tr>
              <a:tr h="446832">
                <a:tc>
                  <a:txBody>
                    <a:bodyPr/>
                    <a:lstStyle/>
                    <a:p>
                      <a:r>
                        <a:rPr lang="zh-TW" sz="1400" kern="100" dirty="0">
                          <a:effectLst/>
                          <a:latin typeface="Arial" panose="020B0604020202020204" pitchFamily="34" charset="0"/>
                          <a:cs typeface="Arial" panose="020B0604020202020204" pitchFamily="34" charset="0"/>
                        </a:rPr>
                        <a:t>年</a:t>
                      </a:r>
                      <a:r>
                        <a:rPr lang="en-US" sz="1400" kern="100" dirty="0">
                          <a:effectLst/>
                          <a:latin typeface="Arial" panose="020B0604020202020204" pitchFamily="34" charset="0"/>
                          <a:cs typeface="Arial" panose="020B0604020202020204" pitchFamily="34" charset="0"/>
                        </a:rPr>
                        <a:t>/</a:t>
                      </a:r>
                      <a:r>
                        <a:rPr lang="zh-TW" sz="1400" kern="100" dirty="0">
                          <a:effectLst/>
                          <a:latin typeface="Arial" panose="020B0604020202020204" pitchFamily="34" charset="0"/>
                          <a:cs typeface="Arial" panose="020B0604020202020204" pitchFamily="34" charset="0"/>
                        </a:rPr>
                        <a:t>燃料消耗總量</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tc>
                  <a:txBody>
                    <a:bodyPr/>
                    <a:lstStyle/>
                    <a:p>
                      <a:r>
                        <a:rPr lang="en-US" sz="1400" kern="100" dirty="0">
                          <a:effectLst/>
                          <a:latin typeface="Arial" panose="020B0604020202020204" pitchFamily="34" charset="0"/>
                          <a:cs typeface="Arial" panose="020B0604020202020204" pitchFamily="34" charset="0"/>
                        </a:rPr>
                        <a:t>1000</a:t>
                      </a:r>
                      <a:r>
                        <a:rPr lang="zh-TW" sz="1400" kern="100" dirty="0">
                          <a:effectLst/>
                          <a:latin typeface="Arial" panose="020B0604020202020204" pitchFamily="34" charset="0"/>
                          <a:cs typeface="Arial" panose="020B0604020202020204" pitchFamily="34" charset="0"/>
                        </a:rPr>
                        <a:t>噸油當量及以上的公路貨運企業  </a:t>
                      </a:r>
                      <a:endParaRPr lang="zh-TW" sz="1400" kern="100" dirty="0">
                        <a:effectLst/>
                        <a:latin typeface="Arial" panose="020B0604020202020204" pitchFamily="34" charset="0"/>
                        <a:ea typeface="新細明體"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442554056"/>
                  </a:ext>
                </a:extLst>
              </a:tr>
            </a:tbl>
          </a:graphicData>
        </a:graphic>
      </p:graphicFrame>
      <p:sp>
        <p:nvSpPr>
          <p:cNvPr id="44" name="文字方塊 43">
            <a:extLst>
              <a:ext uri="{FF2B5EF4-FFF2-40B4-BE49-F238E27FC236}">
                <a16:creationId xmlns:a16="http://schemas.microsoft.com/office/drawing/2014/main" id="{D34E3226-6504-7810-046C-5A3F08F50D25}"/>
              </a:ext>
            </a:extLst>
          </p:cNvPr>
          <p:cNvSpPr txBox="1"/>
          <p:nvPr/>
        </p:nvSpPr>
        <p:spPr>
          <a:xfrm>
            <a:off x="6504904" y="2226258"/>
            <a:ext cx="5109585" cy="400110"/>
          </a:xfrm>
          <a:prstGeom prst="rect">
            <a:avLst/>
          </a:prstGeom>
          <a:noFill/>
        </p:spPr>
        <p:txBody>
          <a:bodyPr wrap="square">
            <a:spAutoFit/>
          </a:bodyPr>
          <a:lstStyle/>
          <a:p>
            <a:r>
              <a:rPr lang="zh-TW" altLang="zh-TW" sz="2000" b="1"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需要透過碳交易取得排放配額的標準</a:t>
            </a:r>
            <a:endParaRPr lang="zh-TW" altLang="en-US" sz="2000" b="1" dirty="0">
              <a:solidFill>
                <a:schemeClr val="accent5">
                  <a:lumMod val="25000"/>
                </a:schemeClr>
              </a:solidFill>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FE0A10F0-9752-0599-79B0-D910D7FEC585}"/>
              </a:ext>
            </a:extLst>
          </p:cNvPr>
          <p:cNvSpPr txBox="1"/>
          <p:nvPr/>
        </p:nvSpPr>
        <p:spPr>
          <a:xfrm>
            <a:off x="6706923" y="5234911"/>
            <a:ext cx="5130851" cy="307777"/>
          </a:xfrm>
          <a:prstGeom prst="rect">
            <a:avLst/>
          </a:prstGeom>
          <a:noFill/>
        </p:spPr>
        <p:txBody>
          <a:bodyPr wrap="square">
            <a:spAutoFit/>
          </a:bodyPr>
          <a:lstStyle/>
          <a:p>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b="1"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碳信用額交易的詳細法律框架計劃於</a:t>
            </a: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2027 </a:t>
            </a:r>
            <a:r>
              <a:rPr lang="zh-TW" altLang="zh-TW" sz="1400" b="1" dirty="0">
                <a:solidFill>
                  <a:schemeClr val="accent5">
                    <a:lumMod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年底完成</a:t>
            </a:r>
            <a:endParaRPr lang="zh-TW" altLang="en-US" sz="1400" b="1" dirty="0">
              <a:solidFill>
                <a:schemeClr val="accent5">
                  <a:lumMod val="25000"/>
                </a:schemeClr>
              </a:solidFill>
              <a:latin typeface="微軟正黑體" panose="020B0604030504040204" pitchFamily="34" charset="-120"/>
              <a:ea typeface="微軟正黑體" panose="020B0604030504040204" pitchFamily="34" charset="-120"/>
            </a:endParaRPr>
          </a:p>
        </p:txBody>
      </p:sp>
      <p:grpSp>
        <p:nvGrpSpPr>
          <p:cNvPr id="46" name="群組 45">
            <a:extLst>
              <a:ext uri="{FF2B5EF4-FFF2-40B4-BE49-F238E27FC236}">
                <a16:creationId xmlns:a16="http://schemas.microsoft.com/office/drawing/2014/main" id="{F89E1BF9-AF50-D007-65B7-79473CD2F6F8}"/>
              </a:ext>
            </a:extLst>
          </p:cNvPr>
          <p:cNvGrpSpPr/>
          <p:nvPr/>
        </p:nvGrpSpPr>
        <p:grpSpPr>
          <a:xfrm>
            <a:off x="2185303" y="3974647"/>
            <a:ext cx="1652020" cy="1544190"/>
            <a:chOff x="2180949" y="2355916"/>
            <a:chExt cx="1652020" cy="1544190"/>
          </a:xfrm>
        </p:grpSpPr>
        <p:sp>
          <p:nvSpPr>
            <p:cNvPr id="47" name="Rectangle 39">
              <a:extLst>
                <a:ext uri="{FF2B5EF4-FFF2-40B4-BE49-F238E27FC236}">
                  <a16:creationId xmlns:a16="http://schemas.microsoft.com/office/drawing/2014/main" id="{A5939464-F580-48CF-207E-AEA6BAE6D9EF}"/>
                </a:ext>
              </a:extLst>
            </p:cNvPr>
            <p:cNvSpPr>
              <a:spLocks/>
            </p:cNvSpPr>
            <p:nvPr/>
          </p:nvSpPr>
          <p:spPr bwMode="auto">
            <a:xfrm>
              <a:off x="2180949" y="2355916"/>
              <a:ext cx="1652020" cy="1544190"/>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tabLst>
                  <a:tab pos="1089025" algn="l"/>
                </a:tabLst>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tabLst>
                  <a:tab pos="1089025" algn="l"/>
                </a:tabLst>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tabLst>
                  <a:tab pos="1089025" algn="l"/>
                </a:tabLst>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tabLst>
                  <a:tab pos="1089025" algn="l"/>
                </a:tabLst>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lnSpc>
                  <a:spcPct val="100000"/>
                </a:lnSpc>
                <a:spcBef>
                  <a:spcPct val="0"/>
                </a:spcBef>
                <a:buClrTx/>
                <a:buSzTx/>
                <a:buNone/>
              </a:pPr>
              <a:r>
                <a:rPr lang="zh-TW" altLang="en-US" sz="2000" b="1" dirty="0">
                  <a:latin typeface="微軟正黑體" panose="020B0604030504040204" pitchFamily="34" charset="-120"/>
                  <a:ea typeface="微軟正黑體" panose="020B0604030504040204" pitchFamily="34" charset="-120"/>
                </a:rPr>
                <a:t>綠色標籤</a:t>
              </a:r>
              <a:endParaRPr lang="zh-TW" altLang="en-US" sz="2000" b="1"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48" name="群組 47">
              <a:extLst>
                <a:ext uri="{FF2B5EF4-FFF2-40B4-BE49-F238E27FC236}">
                  <a16:creationId xmlns:a16="http://schemas.microsoft.com/office/drawing/2014/main" id="{5E7F8EE1-0730-8CDB-4B3A-7DED00C6DE4D}"/>
                </a:ext>
              </a:extLst>
            </p:cNvPr>
            <p:cNvGrpSpPr/>
            <p:nvPr/>
          </p:nvGrpSpPr>
          <p:grpSpPr>
            <a:xfrm>
              <a:off x="2655006" y="2572715"/>
              <a:ext cx="681451" cy="721001"/>
              <a:chOff x="5824880" y="2241959"/>
              <a:chExt cx="389106" cy="411689"/>
            </a:xfrm>
          </p:grpSpPr>
          <p:sp>
            <p:nvSpPr>
              <p:cNvPr id="49" name="Freeform: Shape 8">
                <a:extLst>
                  <a:ext uri="{FF2B5EF4-FFF2-40B4-BE49-F238E27FC236}">
                    <a16:creationId xmlns:a16="http://schemas.microsoft.com/office/drawing/2014/main" id="{1F2CCF8A-7135-0833-A026-91DDA930F4E6}"/>
                  </a:ext>
                </a:extLst>
              </p:cNvPr>
              <p:cNvSpPr/>
              <p:nvPr/>
            </p:nvSpPr>
            <p:spPr>
              <a:xfrm>
                <a:off x="5883420" y="2241959"/>
                <a:ext cx="252628" cy="411689"/>
              </a:xfrm>
              <a:custGeom>
                <a:avLst/>
                <a:gdLst>
                  <a:gd name="connsiteX0" fmla="*/ 195423 w 194701"/>
                  <a:gd name="connsiteY0" fmla="*/ 1442 h 317291"/>
                  <a:gd name="connsiteX1" fmla="*/ 153958 w 194701"/>
                  <a:gd name="connsiteY1" fmla="*/ 63819 h 317291"/>
                  <a:gd name="connsiteX2" fmla="*/ 127638 w 194701"/>
                  <a:gd name="connsiteY2" fmla="*/ 103120 h 317291"/>
                  <a:gd name="connsiteX3" fmla="*/ 131964 w 194701"/>
                  <a:gd name="connsiteY3" fmla="*/ 111773 h 317291"/>
                  <a:gd name="connsiteX4" fmla="*/ 183164 w 194701"/>
                  <a:gd name="connsiteY4" fmla="*/ 111773 h 317291"/>
                  <a:gd name="connsiteX5" fmla="*/ 190375 w 194701"/>
                  <a:gd name="connsiteY5" fmla="*/ 113215 h 317291"/>
                  <a:gd name="connsiteX6" fmla="*/ 186769 w 194701"/>
                  <a:gd name="connsiteY6" fmla="*/ 119345 h 317291"/>
                  <a:gd name="connsiteX7" fmla="*/ 116821 w 194701"/>
                  <a:gd name="connsiteY7" fmla="*/ 196865 h 317291"/>
                  <a:gd name="connsiteX8" fmla="*/ 7211 w 194701"/>
                  <a:gd name="connsiteY8" fmla="*/ 315849 h 317291"/>
                  <a:gd name="connsiteX9" fmla="*/ 0 w 194701"/>
                  <a:gd name="connsiteY9" fmla="*/ 320537 h 317291"/>
                  <a:gd name="connsiteX10" fmla="*/ 13340 w 194701"/>
                  <a:gd name="connsiteY10" fmla="*/ 293855 h 317291"/>
                  <a:gd name="connsiteX11" fmla="*/ 76078 w 194701"/>
                  <a:gd name="connsiteY11" fmla="*/ 171986 h 317291"/>
                  <a:gd name="connsiteX12" fmla="*/ 69227 w 194701"/>
                  <a:gd name="connsiteY12" fmla="*/ 160809 h 317291"/>
                  <a:gd name="connsiteX13" fmla="*/ 35695 w 194701"/>
                  <a:gd name="connsiteY13" fmla="*/ 160088 h 317291"/>
                  <a:gd name="connsiteX14" fmla="*/ 31008 w 194701"/>
                  <a:gd name="connsiteY14" fmla="*/ 151074 h 317291"/>
                  <a:gd name="connsiteX15" fmla="*/ 106004 w 194701"/>
                  <a:gd name="connsiteY15" fmla="*/ 7572 h 317291"/>
                  <a:gd name="connsiteX16" fmla="*/ 115018 w 194701"/>
                  <a:gd name="connsiteY16" fmla="*/ 721 h 317291"/>
                  <a:gd name="connsiteX17" fmla="*/ 187851 w 194701"/>
                  <a:gd name="connsiteY17" fmla="*/ 0 h 317291"/>
                  <a:gd name="connsiteX18" fmla="*/ 195423 w 194701"/>
                  <a:gd name="connsiteY18" fmla="*/ 1442 h 3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701" h="317291">
                    <a:moveTo>
                      <a:pt x="195423" y="1442"/>
                    </a:moveTo>
                    <a:cubicBezTo>
                      <a:pt x="181361" y="22715"/>
                      <a:pt x="167660" y="43267"/>
                      <a:pt x="153958" y="63819"/>
                    </a:cubicBezTo>
                    <a:cubicBezTo>
                      <a:pt x="145305" y="76799"/>
                      <a:pt x="136652" y="90140"/>
                      <a:pt x="127638" y="103120"/>
                    </a:cubicBezTo>
                    <a:cubicBezTo>
                      <a:pt x="123311" y="109249"/>
                      <a:pt x="124393" y="111773"/>
                      <a:pt x="131964" y="111773"/>
                    </a:cubicBezTo>
                    <a:cubicBezTo>
                      <a:pt x="148911" y="111773"/>
                      <a:pt x="166217" y="111773"/>
                      <a:pt x="183164" y="111773"/>
                    </a:cubicBezTo>
                    <a:cubicBezTo>
                      <a:pt x="185688" y="111773"/>
                      <a:pt x="188933" y="110691"/>
                      <a:pt x="190375" y="113215"/>
                    </a:cubicBezTo>
                    <a:cubicBezTo>
                      <a:pt x="191817" y="116100"/>
                      <a:pt x="188572" y="117542"/>
                      <a:pt x="186769" y="119345"/>
                    </a:cubicBezTo>
                    <a:cubicBezTo>
                      <a:pt x="163333" y="145305"/>
                      <a:pt x="140257" y="171265"/>
                      <a:pt x="116821" y="196865"/>
                    </a:cubicBezTo>
                    <a:cubicBezTo>
                      <a:pt x="80404" y="236526"/>
                      <a:pt x="43988" y="276188"/>
                      <a:pt x="7211" y="315849"/>
                    </a:cubicBezTo>
                    <a:cubicBezTo>
                      <a:pt x="5769" y="317652"/>
                      <a:pt x="4687" y="319815"/>
                      <a:pt x="0" y="320537"/>
                    </a:cubicBezTo>
                    <a:cubicBezTo>
                      <a:pt x="4687" y="310801"/>
                      <a:pt x="9014" y="302509"/>
                      <a:pt x="13340" y="293855"/>
                    </a:cubicBezTo>
                    <a:cubicBezTo>
                      <a:pt x="34253" y="253112"/>
                      <a:pt x="55165" y="212369"/>
                      <a:pt x="76078" y="171986"/>
                    </a:cubicBezTo>
                    <a:cubicBezTo>
                      <a:pt x="81126" y="161891"/>
                      <a:pt x="80404" y="161170"/>
                      <a:pt x="69227" y="160809"/>
                    </a:cubicBezTo>
                    <a:cubicBezTo>
                      <a:pt x="58050" y="160449"/>
                      <a:pt x="46873" y="160449"/>
                      <a:pt x="35695" y="160088"/>
                    </a:cubicBezTo>
                    <a:cubicBezTo>
                      <a:pt x="29926" y="159727"/>
                      <a:pt x="27402" y="157564"/>
                      <a:pt x="31008" y="151074"/>
                    </a:cubicBezTo>
                    <a:cubicBezTo>
                      <a:pt x="56247" y="103480"/>
                      <a:pt x="81126" y="55526"/>
                      <a:pt x="106004" y="7572"/>
                    </a:cubicBezTo>
                    <a:cubicBezTo>
                      <a:pt x="107807" y="3966"/>
                      <a:pt x="110331" y="1082"/>
                      <a:pt x="115018" y="721"/>
                    </a:cubicBezTo>
                    <a:cubicBezTo>
                      <a:pt x="139175" y="361"/>
                      <a:pt x="163693" y="0"/>
                      <a:pt x="187851" y="0"/>
                    </a:cubicBezTo>
                    <a:cubicBezTo>
                      <a:pt x="190375" y="361"/>
                      <a:pt x="192178" y="1082"/>
                      <a:pt x="195423" y="1442"/>
                    </a:cubicBezTo>
                    <a:close/>
                  </a:path>
                </a:pathLst>
              </a:custGeom>
              <a:solidFill>
                <a:schemeClr val="bg1"/>
              </a:solidFill>
              <a:ln w="3604" cap="flat">
                <a:noFill/>
                <a:prstDash val="solid"/>
                <a:miter/>
              </a:ln>
            </p:spPr>
            <p:txBody>
              <a:bodyPr rtlCol="0" anchor="ctr"/>
              <a:lstStyle/>
              <a:p>
                <a:endParaRPr lang="en-US"/>
              </a:p>
            </p:txBody>
          </p:sp>
          <p:sp>
            <p:nvSpPr>
              <p:cNvPr id="50" name="Freeform: Shape 9">
                <a:extLst>
                  <a:ext uri="{FF2B5EF4-FFF2-40B4-BE49-F238E27FC236}">
                    <a16:creationId xmlns:a16="http://schemas.microsoft.com/office/drawing/2014/main" id="{3131FA04-217A-EC17-BBAD-1FC33728F806}"/>
                  </a:ext>
                </a:extLst>
              </p:cNvPr>
              <p:cNvSpPr/>
              <p:nvPr/>
            </p:nvSpPr>
            <p:spPr>
              <a:xfrm>
                <a:off x="5933289" y="2291152"/>
                <a:ext cx="280697" cy="360229"/>
              </a:xfrm>
              <a:custGeom>
                <a:avLst/>
                <a:gdLst>
                  <a:gd name="connsiteX0" fmla="*/ 67931 w 216335"/>
                  <a:gd name="connsiteY0" fmla="*/ 277937 h 277630"/>
                  <a:gd name="connsiteX1" fmla="*/ 4833 w 216335"/>
                  <a:gd name="connsiteY1" fmla="*/ 264956 h 277630"/>
                  <a:gd name="connsiteX2" fmla="*/ 2670 w 216335"/>
                  <a:gd name="connsiteY2" fmla="*/ 255942 h 277630"/>
                  <a:gd name="connsiteX3" fmla="*/ 28630 w 216335"/>
                  <a:gd name="connsiteY3" fmla="*/ 248371 h 277630"/>
                  <a:gd name="connsiteX4" fmla="*/ 191963 w 216335"/>
                  <a:gd name="connsiteY4" fmla="*/ 150659 h 277630"/>
                  <a:gd name="connsiteX5" fmla="*/ 142206 w 216335"/>
                  <a:gd name="connsiteY5" fmla="*/ 24464 h 277630"/>
                  <a:gd name="connsiteX6" fmla="*/ 135716 w 216335"/>
                  <a:gd name="connsiteY6" fmla="*/ 14729 h 277630"/>
                  <a:gd name="connsiteX7" fmla="*/ 145811 w 216335"/>
                  <a:gd name="connsiteY7" fmla="*/ 667 h 277630"/>
                  <a:gd name="connsiteX8" fmla="*/ 155186 w 216335"/>
                  <a:gd name="connsiteY8" fmla="*/ 4273 h 277630"/>
                  <a:gd name="connsiteX9" fmla="*/ 216842 w 216335"/>
                  <a:gd name="connsiteY9" fmla="*/ 107032 h 277630"/>
                  <a:gd name="connsiteX10" fmla="*/ 88843 w 216335"/>
                  <a:gd name="connsiteY10" fmla="*/ 276855 h 277630"/>
                  <a:gd name="connsiteX11" fmla="*/ 67931 w 216335"/>
                  <a:gd name="connsiteY11" fmla="*/ 277937 h 2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335" h="277630">
                    <a:moveTo>
                      <a:pt x="67931" y="277937"/>
                    </a:moveTo>
                    <a:cubicBezTo>
                      <a:pt x="45937" y="278297"/>
                      <a:pt x="24664" y="273970"/>
                      <a:pt x="4833" y="264956"/>
                    </a:cubicBezTo>
                    <a:cubicBezTo>
                      <a:pt x="-575" y="262433"/>
                      <a:pt x="-1657" y="260630"/>
                      <a:pt x="2670" y="255942"/>
                    </a:cubicBezTo>
                    <a:cubicBezTo>
                      <a:pt x="13126" y="244044"/>
                      <a:pt x="13486" y="243683"/>
                      <a:pt x="28630" y="248371"/>
                    </a:cubicBezTo>
                    <a:cubicBezTo>
                      <a:pt x="101823" y="271086"/>
                      <a:pt x="178262" y="226016"/>
                      <a:pt x="191963" y="150659"/>
                    </a:cubicBezTo>
                    <a:cubicBezTo>
                      <a:pt x="200977" y="99460"/>
                      <a:pt x="183670" y="56914"/>
                      <a:pt x="142206" y="24464"/>
                    </a:cubicBezTo>
                    <a:cubicBezTo>
                      <a:pt x="138961" y="21940"/>
                      <a:pt x="133552" y="20137"/>
                      <a:pt x="135716" y="14729"/>
                    </a:cubicBezTo>
                    <a:cubicBezTo>
                      <a:pt x="137879" y="9320"/>
                      <a:pt x="140764" y="3552"/>
                      <a:pt x="145811" y="667"/>
                    </a:cubicBezTo>
                    <a:cubicBezTo>
                      <a:pt x="149417" y="-1496"/>
                      <a:pt x="152662" y="2109"/>
                      <a:pt x="155186" y="4273"/>
                    </a:cubicBezTo>
                    <a:cubicBezTo>
                      <a:pt x="189800" y="30233"/>
                      <a:pt x="210712" y="64125"/>
                      <a:pt x="216842" y="107032"/>
                    </a:cubicBezTo>
                    <a:cubicBezTo>
                      <a:pt x="228019" y="187797"/>
                      <a:pt x="172493" y="263514"/>
                      <a:pt x="88843" y="276855"/>
                    </a:cubicBezTo>
                    <a:cubicBezTo>
                      <a:pt x="81993" y="277576"/>
                      <a:pt x="74781" y="277576"/>
                      <a:pt x="67931" y="277937"/>
                    </a:cubicBezTo>
                    <a:close/>
                  </a:path>
                </a:pathLst>
              </a:custGeom>
              <a:solidFill>
                <a:schemeClr val="bg1"/>
              </a:solidFill>
              <a:ln w="3604" cap="flat">
                <a:noFill/>
                <a:prstDash val="solid"/>
                <a:miter/>
              </a:ln>
            </p:spPr>
            <p:txBody>
              <a:bodyPr rtlCol="0" anchor="ctr"/>
              <a:lstStyle/>
              <a:p>
                <a:endParaRPr lang="en-US"/>
              </a:p>
            </p:txBody>
          </p:sp>
          <p:sp>
            <p:nvSpPr>
              <p:cNvPr id="51" name="Freeform: Shape 10">
                <a:extLst>
                  <a:ext uri="{FF2B5EF4-FFF2-40B4-BE49-F238E27FC236}">
                    <a16:creationId xmlns:a16="http://schemas.microsoft.com/office/drawing/2014/main" id="{4CCDCC86-50A7-CF28-4DFC-A0A674492CC1}"/>
                  </a:ext>
                </a:extLst>
              </p:cNvPr>
              <p:cNvSpPr/>
              <p:nvPr/>
            </p:nvSpPr>
            <p:spPr>
              <a:xfrm>
                <a:off x="5824880" y="2260936"/>
                <a:ext cx="173097" cy="341516"/>
              </a:xfrm>
              <a:custGeom>
                <a:avLst/>
                <a:gdLst>
                  <a:gd name="connsiteX0" fmla="*/ 46 w 133406"/>
                  <a:gd name="connsiteY0" fmla="*/ 150150 h 263207"/>
                  <a:gd name="connsiteX1" fmla="*/ 123357 w 133406"/>
                  <a:gd name="connsiteY1" fmla="*/ 1239 h 263207"/>
                  <a:gd name="connsiteX2" fmla="*/ 134174 w 133406"/>
                  <a:gd name="connsiteY2" fmla="*/ 2321 h 263207"/>
                  <a:gd name="connsiteX3" fmla="*/ 131290 w 133406"/>
                  <a:gd name="connsiteY3" fmla="*/ 12056 h 263207"/>
                  <a:gd name="connsiteX4" fmla="*/ 113262 w 133406"/>
                  <a:gd name="connsiteY4" fmla="*/ 28281 h 263207"/>
                  <a:gd name="connsiteX5" fmla="*/ 58457 w 133406"/>
                  <a:gd name="connsiteY5" fmla="*/ 238126 h 263207"/>
                  <a:gd name="connsiteX6" fmla="*/ 56294 w 133406"/>
                  <a:gd name="connsiteY6" fmla="*/ 263726 h 263207"/>
                  <a:gd name="connsiteX7" fmla="*/ 47640 w 133406"/>
                  <a:gd name="connsiteY7" fmla="*/ 260481 h 263207"/>
                  <a:gd name="connsiteX8" fmla="*/ 46 w 133406"/>
                  <a:gd name="connsiteY8" fmla="*/ 150150 h 2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06" h="263207">
                    <a:moveTo>
                      <a:pt x="46" y="150150"/>
                    </a:moveTo>
                    <a:cubicBezTo>
                      <a:pt x="-1756" y="81644"/>
                      <a:pt x="49082" y="15301"/>
                      <a:pt x="123357" y="1239"/>
                    </a:cubicBezTo>
                    <a:cubicBezTo>
                      <a:pt x="126963" y="518"/>
                      <a:pt x="131650" y="-1645"/>
                      <a:pt x="134174" y="2321"/>
                    </a:cubicBezTo>
                    <a:cubicBezTo>
                      <a:pt x="136338" y="5566"/>
                      <a:pt x="132732" y="8811"/>
                      <a:pt x="131290" y="12056"/>
                    </a:cubicBezTo>
                    <a:cubicBezTo>
                      <a:pt x="128045" y="20709"/>
                      <a:pt x="122276" y="25036"/>
                      <a:pt x="113262" y="28281"/>
                    </a:cubicBezTo>
                    <a:cubicBezTo>
                      <a:pt x="19877" y="59289"/>
                      <a:pt x="-5362" y="169980"/>
                      <a:pt x="58457" y="238126"/>
                    </a:cubicBezTo>
                    <a:cubicBezTo>
                      <a:pt x="64947" y="244977"/>
                      <a:pt x="63865" y="257957"/>
                      <a:pt x="56294" y="263726"/>
                    </a:cubicBezTo>
                    <a:cubicBezTo>
                      <a:pt x="51606" y="267331"/>
                      <a:pt x="49804" y="262644"/>
                      <a:pt x="47640" y="260481"/>
                    </a:cubicBezTo>
                    <a:cubicBezTo>
                      <a:pt x="15911" y="230915"/>
                      <a:pt x="46" y="193777"/>
                      <a:pt x="46" y="150150"/>
                    </a:cubicBezTo>
                    <a:close/>
                  </a:path>
                </a:pathLst>
              </a:custGeom>
              <a:solidFill>
                <a:schemeClr val="bg1"/>
              </a:solidFill>
              <a:ln w="3604" cap="flat">
                <a:noFill/>
                <a:prstDash val="solid"/>
                <a:miter/>
              </a:ln>
            </p:spPr>
            <p:txBody>
              <a:bodyPr rtlCol="0" anchor="ctr"/>
              <a:lstStyle/>
              <a:p>
                <a:endParaRPr lang="en-US"/>
              </a:p>
            </p:txBody>
          </p:sp>
        </p:grpSp>
      </p:grpSp>
      <p:sp>
        <p:nvSpPr>
          <p:cNvPr id="56" name="文字方塊 55">
            <a:extLst>
              <a:ext uri="{FF2B5EF4-FFF2-40B4-BE49-F238E27FC236}">
                <a16:creationId xmlns:a16="http://schemas.microsoft.com/office/drawing/2014/main" id="{C94AB624-0B31-FFB5-21FE-FBADAC759B2E}"/>
              </a:ext>
            </a:extLst>
          </p:cNvPr>
          <p:cNvSpPr txBox="1"/>
          <p:nvPr/>
        </p:nvSpPr>
        <p:spPr>
          <a:xfrm>
            <a:off x="983042" y="612971"/>
            <a:ext cx="1825348" cy="400110"/>
          </a:xfrm>
          <a:prstGeom prst="rect">
            <a:avLst/>
          </a:prstGeom>
          <a:noFill/>
        </p:spPr>
        <p:txBody>
          <a:bodyPr wrap="square">
            <a:spAutoFit/>
          </a:bodyPr>
          <a:lstStyle/>
          <a:p>
            <a:pPr algn="l" fontAlgn="ctr"/>
            <a:r>
              <a:rPr lang="zh-TW" altLang="en-US" sz="2000" b="1" u="none" strike="noStrike" dirty="0">
                <a:solidFill>
                  <a:schemeClr val="accent5">
                    <a:lumMod val="10000"/>
                  </a:schemeClr>
                </a:solidFill>
                <a:effectLst/>
                <a:latin typeface="微軟正黑體" panose="020B0604030504040204" pitchFamily="34" charset="-120"/>
                <a:ea typeface="微軟正黑體" panose="020B0604030504040204" pitchFamily="34" charset="-120"/>
              </a:rPr>
              <a:t>綠色標籤</a:t>
            </a:r>
            <a:endParaRPr lang="zh-TW" altLang="en-US" sz="2000" b="1" i="0" u="none" strike="noStrike" dirty="0">
              <a:solidFill>
                <a:schemeClr val="accent5">
                  <a:lumMod val="10000"/>
                </a:schemeClr>
              </a:solidFill>
              <a:effectLst/>
              <a:latin typeface="微軟正黑體" panose="020B0604030504040204" pitchFamily="34" charset="-120"/>
              <a:ea typeface="微軟正黑體" panose="020B0604030504040204" pitchFamily="34" charset="-120"/>
            </a:endParaRPr>
          </a:p>
        </p:txBody>
      </p:sp>
      <p:graphicFrame>
        <p:nvGraphicFramePr>
          <p:cNvPr id="59" name="表格 58">
            <a:extLst>
              <a:ext uri="{FF2B5EF4-FFF2-40B4-BE49-F238E27FC236}">
                <a16:creationId xmlns:a16="http://schemas.microsoft.com/office/drawing/2014/main" id="{FCFBC786-4F76-FB33-E1C1-04209ABB1D0E}"/>
              </a:ext>
            </a:extLst>
          </p:cNvPr>
          <p:cNvGraphicFramePr>
            <a:graphicFrameLocks noGrp="1"/>
          </p:cNvGraphicFramePr>
          <p:nvPr>
            <p:extLst>
              <p:ext uri="{D42A27DB-BD31-4B8C-83A1-F6EECF244321}">
                <p14:modId xmlns:p14="http://schemas.microsoft.com/office/powerpoint/2010/main" val="3878394639"/>
              </p:ext>
            </p:extLst>
          </p:nvPr>
        </p:nvGraphicFramePr>
        <p:xfrm>
          <a:off x="6656231" y="1663312"/>
          <a:ext cx="4565758" cy="1396461"/>
        </p:xfrm>
        <a:graphic>
          <a:graphicData uri="http://schemas.openxmlformats.org/drawingml/2006/table">
            <a:tbl>
              <a:tblPr>
                <a:tableStyleId>{8799B23B-EC83-4686-B30A-512413B5E67A}</a:tableStyleId>
              </a:tblPr>
              <a:tblGrid>
                <a:gridCol w="961321">
                  <a:extLst>
                    <a:ext uri="{9D8B030D-6E8A-4147-A177-3AD203B41FA5}">
                      <a16:colId xmlns:a16="http://schemas.microsoft.com/office/drawing/2014/main" val="3110826813"/>
                    </a:ext>
                  </a:extLst>
                </a:gridCol>
                <a:gridCol w="3604437">
                  <a:extLst>
                    <a:ext uri="{9D8B030D-6E8A-4147-A177-3AD203B41FA5}">
                      <a16:colId xmlns:a16="http://schemas.microsoft.com/office/drawing/2014/main" val="1088107180"/>
                    </a:ext>
                  </a:extLst>
                </a:gridCol>
              </a:tblGrid>
              <a:tr h="378963">
                <a:tc>
                  <a:txBody>
                    <a:bodyPr/>
                    <a:lstStyle/>
                    <a:p>
                      <a:pPr algn="ctr" fontAlgn="ctr"/>
                      <a:r>
                        <a:rPr lang="zh-TW" altLang="en-US" sz="1400" b="1" u="none" strike="noStrike" dirty="0">
                          <a:solidFill>
                            <a:schemeClr val="bg1"/>
                          </a:solidFill>
                          <a:effectLst/>
                        </a:rPr>
                        <a:t>主管機關</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algn="l" fontAlgn="ctr"/>
                      <a:r>
                        <a:rPr lang="zh-TW" altLang="en-US" sz="1400" b="0" u="none" strike="noStrike" dirty="0">
                          <a:solidFill>
                            <a:schemeClr val="tx1"/>
                          </a:solidFill>
                          <a:effectLst/>
                        </a:rPr>
                        <a:t>環境資源部</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8826" marR="8826" marT="8826" marB="0" anchor="ctr">
                    <a:noFill/>
                  </a:tcPr>
                </a:tc>
                <a:extLst>
                  <a:ext uri="{0D108BD9-81ED-4DB2-BD59-A6C34878D82A}">
                    <a16:rowId xmlns:a16="http://schemas.microsoft.com/office/drawing/2014/main" val="4096549136"/>
                  </a:ext>
                </a:extLst>
              </a:tr>
              <a:tr h="386486">
                <a:tc>
                  <a:txBody>
                    <a:bodyPr/>
                    <a:lstStyle/>
                    <a:p>
                      <a:pPr algn="ctr" fontAlgn="ctr"/>
                      <a:r>
                        <a:rPr lang="zh-TW" altLang="en-US" sz="1400" b="1" u="none" strike="noStrike" dirty="0">
                          <a:solidFill>
                            <a:schemeClr val="bg1"/>
                          </a:solidFill>
                          <a:effectLst/>
                        </a:rPr>
                        <a:t>標準</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algn="l" fontAlgn="ctr"/>
                      <a:r>
                        <a:rPr lang="zh-TW" altLang="en-US" sz="1400" b="0" u="none" strike="noStrike" dirty="0">
                          <a:effectLst/>
                        </a:rPr>
                        <a:t>採用環保材料</a:t>
                      </a:r>
                      <a:r>
                        <a:rPr lang="en-US" altLang="zh-TW" sz="1400" b="0" u="none" strike="noStrike" dirty="0">
                          <a:effectLst/>
                        </a:rPr>
                        <a:t>/</a:t>
                      </a:r>
                      <a:r>
                        <a:rPr lang="zh-TW" altLang="en-US" sz="1400" b="0" u="none" strike="noStrike" dirty="0">
                          <a:effectLst/>
                        </a:rPr>
                        <a:t>技術製成的產品</a:t>
                      </a:r>
                      <a:r>
                        <a:rPr lang="en-US" altLang="zh-TW" sz="1400" b="0" u="none" strike="noStrike" dirty="0">
                          <a:effectLst/>
                        </a:rPr>
                        <a:t>/</a:t>
                      </a:r>
                      <a:r>
                        <a:rPr lang="zh-TW" altLang="en-US" sz="1400" b="0" u="none" strike="noStrike" dirty="0">
                          <a:effectLst/>
                        </a:rPr>
                        <a:t>服務</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826" marR="8826" marT="8826" marB="0" anchor="ctr"/>
                </a:tc>
                <a:extLst>
                  <a:ext uri="{0D108BD9-81ED-4DB2-BD59-A6C34878D82A}">
                    <a16:rowId xmlns:a16="http://schemas.microsoft.com/office/drawing/2014/main" val="4204243515"/>
                  </a:ext>
                </a:extLst>
              </a:tr>
              <a:tr h="315506">
                <a:tc>
                  <a:txBody>
                    <a:bodyPr/>
                    <a:lstStyle/>
                    <a:p>
                      <a:pPr algn="ctr" fontAlgn="ctr"/>
                      <a:r>
                        <a:rPr lang="zh-TW" altLang="en-US" sz="1400" b="1" u="none" strike="noStrike" dirty="0">
                          <a:solidFill>
                            <a:schemeClr val="bg1"/>
                          </a:solidFill>
                          <a:effectLst/>
                        </a:rPr>
                        <a:t>有效性</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algn="l" fontAlgn="ctr"/>
                      <a:r>
                        <a:rPr lang="en-US" altLang="zh-TW" sz="1400" b="0" u="none" strike="noStrike" dirty="0">
                          <a:effectLst/>
                        </a:rPr>
                        <a:t>3</a:t>
                      </a:r>
                      <a:r>
                        <a:rPr lang="zh-TW" altLang="en-US" sz="1400" b="0" u="none" strike="noStrike" dirty="0">
                          <a:effectLst/>
                        </a:rPr>
                        <a:t>年</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826" marR="8826" marT="8826" marB="0" anchor="ctr"/>
                </a:tc>
                <a:extLst>
                  <a:ext uri="{0D108BD9-81ED-4DB2-BD59-A6C34878D82A}">
                    <a16:rowId xmlns:a16="http://schemas.microsoft.com/office/drawing/2014/main" val="1735409749"/>
                  </a:ext>
                </a:extLst>
              </a:tr>
              <a:tr h="315506">
                <a:tc>
                  <a:txBody>
                    <a:bodyPr/>
                    <a:lstStyle/>
                    <a:p>
                      <a:pPr algn="ctr" fontAlgn="ctr"/>
                      <a:r>
                        <a:rPr lang="zh-TW" altLang="en-US" sz="1400" b="1" u="none" strike="noStrike" dirty="0">
                          <a:solidFill>
                            <a:schemeClr val="bg1"/>
                          </a:solidFill>
                          <a:effectLst/>
                        </a:rPr>
                        <a:t>鼓勵措施</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algn="l" fontAlgn="ctr"/>
                      <a:r>
                        <a:rPr lang="zh-TW" altLang="en-US" sz="1400" b="0" u="none" strike="noStrike" dirty="0">
                          <a:effectLst/>
                        </a:rPr>
                        <a:t>減免企業所得稅、減免土地租金</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826" marR="8826" marT="8826" marB="0" anchor="ctr"/>
                </a:tc>
                <a:extLst>
                  <a:ext uri="{0D108BD9-81ED-4DB2-BD59-A6C34878D82A}">
                    <a16:rowId xmlns:a16="http://schemas.microsoft.com/office/drawing/2014/main" val="2410717869"/>
                  </a:ext>
                </a:extLst>
              </a:tr>
            </a:tbl>
          </a:graphicData>
        </a:graphic>
      </p:graphicFrame>
      <p:sp>
        <p:nvSpPr>
          <p:cNvPr id="60" name="文字方塊 59">
            <a:extLst>
              <a:ext uri="{FF2B5EF4-FFF2-40B4-BE49-F238E27FC236}">
                <a16:creationId xmlns:a16="http://schemas.microsoft.com/office/drawing/2014/main" id="{A510E1EB-611F-E64A-EFA4-C2A1A7F65BCC}"/>
              </a:ext>
            </a:extLst>
          </p:cNvPr>
          <p:cNvSpPr txBox="1"/>
          <p:nvPr/>
        </p:nvSpPr>
        <p:spPr>
          <a:xfrm>
            <a:off x="6559143" y="1237888"/>
            <a:ext cx="1825348" cy="400110"/>
          </a:xfrm>
          <a:prstGeom prst="rect">
            <a:avLst/>
          </a:prstGeom>
          <a:noFill/>
        </p:spPr>
        <p:txBody>
          <a:bodyPr wrap="square">
            <a:spAutoFit/>
          </a:bodyPr>
          <a:lstStyle/>
          <a:p>
            <a:pPr algn="l" fontAlgn="ctr"/>
            <a:r>
              <a:rPr lang="zh-TW" altLang="en-US" sz="2000" b="1" u="none" strike="noStrike" dirty="0">
                <a:solidFill>
                  <a:schemeClr val="accent5">
                    <a:lumMod val="10000"/>
                  </a:schemeClr>
                </a:solidFill>
                <a:effectLst/>
                <a:latin typeface="微軟正黑體" panose="020B0604030504040204" pitchFamily="34" charset="-120"/>
                <a:ea typeface="微軟正黑體" panose="020B0604030504040204" pitchFamily="34" charset="-120"/>
              </a:rPr>
              <a:t>綠色標籤</a:t>
            </a:r>
            <a:endParaRPr lang="zh-TW" altLang="en-US" sz="2000" b="1" i="0" u="none" strike="noStrike" dirty="0">
              <a:solidFill>
                <a:schemeClr val="accent5">
                  <a:lumMod val="10000"/>
                </a:schemeClr>
              </a:solidFill>
              <a:effectLst/>
              <a:latin typeface="微軟正黑體" panose="020B0604030504040204" pitchFamily="34" charset="-120"/>
              <a:ea typeface="微軟正黑體" panose="020B0604030504040204" pitchFamily="34" charset="-120"/>
            </a:endParaRPr>
          </a:p>
        </p:txBody>
      </p:sp>
      <p:sp>
        <p:nvSpPr>
          <p:cNvPr id="61" name="文字方塊 60">
            <a:extLst>
              <a:ext uri="{FF2B5EF4-FFF2-40B4-BE49-F238E27FC236}">
                <a16:creationId xmlns:a16="http://schemas.microsoft.com/office/drawing/2014/main" id="{E6C083E0-2F7F-0429-A79D-053903C6DE04}"/>
              </a:ext>
            </a:extLst>
          </p:cNvPr>
          <p:cNvSpPr txBox="1"/>
          <p:nvPr/>
        </p:nvSpPr>
        <p:spPr>
          <a:xfrm>
            <a:off x="6580409" y="3172432"/>
            <a:ext cx="2066484" cy="400110"/>
          </a:xfrm>
          <a:prstGeom prst="rect">
            <a:avLst/>
          </a:prstGeom>
          <a:noFill/>
        </p:spPr>
        <p:txBody>
          <a:bodyPr wrap="square">
            <a:spAutoFit/>
          </a:bodyPr>
          <a:lstStyle/>
          <a:p>
            <a:pPr algn="l" fontAlgn="ctr"/>
            <a:r>
              <a:rPr lang="zh-TW" altLang="en-US" sz="2000" b="1" u="none" strike="noStrike" dirty="0">
                <a:solidFill>
                  <a:schemeClr val="accent5">
                    <a:lumMod val="10000"/>
                  </a:schemeClr>
                </a:solidFill>
                <a:effectLst/>
                <a:latin typeface="微軟正黑體" panose="020B0604030504040204" pitchFamily="34" charset="-120"/>
                <a:ea typeface="微軟正黑體" panose="020B0604030504040204" pitchFamily="34" charset="-120"/>
              </a:rPr>
              <a:t>能源標籤</a:t>
            </a:r>
            <a:endParaRPr lang="zh-TW" altLang="en-US" sz="2000" b="1" i="0" u="none" strike="noStrike" dirty="0">
              <a:solidFill>
                <a:schemeClr val="accent5">
                  <a:lumMod val="10000"/>
                </a:schemeClr>
              </a:solidFill>
              <a:effectLst/>
              <a:latin typeface="微軟正黑體" panose="020B0604030504040204" pitchFamily="34" charset="-120"/>
              <a:ea typeface="微軟正黑體" panose="020B0604030504040204" pitchFamily="34" charset="-120"/>
            </a:endParaRPr>
          </a:p>
        </p:txBody>
      </p:sp>
      <p:graphicFrame>
        <p:nvGraphicFramePr>
          <p:cNvPr id="62" name="表格 61">
            <a:extLst>
              <a:ext uri="{FF2B5EF4-FFF2-40B4-BE49-F238E27FC236}">
                <a16:creationId xmlns:a16="http://schemas.microsoft.com/office/drawing/2014/main" id="{09CC3D20-2CAA-AFE1-462F-17CC63AAA08D}"/>
              </a:ext>
            </a:extLst>
          </p:cNvPr>
          <p:cNvGraphicFramePr>
            <a:graphicFrameLocks noGrp="1"/>
          </p:cNvGraphicFramePr>
          <p:nvPr>
            <p:extLst>
              <p:ext uri="{D42A27DB-BD31-4B8C-83A1-F6EECF244321}">
                <p14:modId xmlns:p14="http://schemas.microsoft.com/office/powerpoint/2010/main" val="919765314"/>
              </p:ext>
            </p:extLst>
          </p:nvPr>
        </p:nvGraphicFramePr>
        <p:xfrm>
          <a:off x="6638264" y="3609876"/>
          <a:ext cx="4555126" cy="2647046"/>
        </p:xfrm>
        <a:graphic>
          <a:graphicData uri="http://schemas.openxmlformats.org/drawingml/2006/table">
            <a:tbl>
              <a:tblPr>
                <a:tableStyleId>{8799B23B-EC83-4686-B30A-512413B5E67A}</a:tableStyleId>
              </a:tblPr>
              <a:tblGrid>
                <a:gridCol w="950689">
                  <a:extLst>
                    <a:ext uri="{9D8B030D-6E8A-4147-A177-3AD203B41FA5}">
                      <a16:colId xmlns:a16="http://schemas.microsoft.com/office/drawing/2014/main" val="3110826813"/>
                    </a:ext>
                  </a:extLst>
                </a:gridCol>
                <a:gridCol w="3604437">
                  <a:extLst>
                    <a:ext uri="{9D8B030D-6E8A-4147-A177-3AD203B41FA5}">
                      <a16:colId xmlns:a16="http://schemas.microsoft.com/office/drawing/2014/main" val="1088107180"/>
                    </a:ext>
                  </a:extLst>
                </a:gridCol>
              </a:tblGrid>
              <a:tr h="432406">
                <a:tc>
                  <a:txBody>
                    <a:bodyPr/>
                    <a:lstStyle/>
                    <a:p>
                      <a:pPr algn="ctr" fontAlgn="ctr"/>
                      <a:r>
                        <a:rPr lang="zh-TW" altLang="en-US" sz="1400" b="1" u="none" strike="noStrike" dirty="0">
                          <a:solidFill>
                            <a:schemeClr val="bg1"/>
                          </a:solidFill>
                          <a:effectLst/>
                        </a:rPr>
                        <a:t>主管機關</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algn="l" fontAlgn="ctr"/>
                      <a:r>
                        <a:rPr lang="zh-TW" altLang="en-US" sz="1400" b="0" u="none" strike="noStrike" dirty="0">
                          <a:solidFill>
                            <a:schemeClr val="tx1"/>
                          </a:solidFill>
                          <a:effectLst/>
                        </a:rPr>
                        <a:t>工業和貿易部</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8826" marR="8826" marT="8826" marB="0" anchor="ctr">
                    <a:noFill/>
                  </a:tcPr>
                </a:tc>
                <a:extLst>
                  <a:ext uri="{0D108BD9-81ED-4DB2-BD59-A6C34878D82A}">
                    <a16:rowId xmlns:a16="http://schemas.microsoft.com/office/drawing/2014/main" val="4096549136"/>
                  </a:ext>
                </a:extLst>
              </a:tr>
              <a:tr h="571504">
                <a:tc>
                  <a:txBody>
                    <a:bodyPr/>
                    <a:lstStyle/>
                    <a:p>
                      <a:pPr algn="ctr" fontAlgn="ctr"/>
                      <a:r>
                        <a:rPr lang="zh-TW" altLang="en-US" sz="1400" b="1" u="none" strike="noStrike" dirty="0">
                          <a:solidFill>
                            <a:schemeClr val="bg1"/>
                          </a:solidFill>
                          <a:effectLst/>
                        </a:rPr>
                        <a:t>標準</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marL="144000" indent="-144000" algn="l" fontAlgn="ctr">
                        <a:buFont typeface="Arial" panose="020B0604020202020204" pitchFamily="34" charset="0"/>
                        <a:buChar char="•"/>
                      </a:pPr>
                      <a:r>
                        <a:rPr lang="zh-TW" altLang="en-US" sz="1400" b="0" u="none" strike="noStrike" dirty="0">
                          <a:effectLst/>
                        </a:rPr>
                        <a:t>產品滿足最低能源消耗效率水平。</a:t>
                      </a:r>
                      <a:endParaRPr lang="en-US" altLang="zh-TW" sz="1400" b="0" u="none" strike="noStrike" dirty="0">
                        <a:effectLst/>
                      </a:endParaRPr>
                    </a:p>
                    <a:p>
                      <a:pPr marL="144000" indent="-144000" algn="l" fontAlgn="ctr">
                        <a:buFont typeface="Arial" panose="020B0604020202020204" pitchFamily="34" charset="0"/>
                        <a:buChar char="•"/>
                      </a:pPr>
                      <a:r>
                        <a:rPr lang="zh-TW" altLang="en-US" sz="1400" b="0" u="none" strike="noStrike" dirty="0">
                          <a:effectLst/>
                        </a:rPr>
                        <a:t>能源標籤對於某些產品是強制性的。</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826" marR="8826" marT="8826" marB="0" anchor="ctr"/>
                </a:tc>
                <a:extLst>
                  <a:ext uri="{0D108BD9-81ED-4DB2-BD59-A6C34878D82A}">
                    <a16:rowId xmlns:a16="http://schemas.microsoft.com/office/drawing/2014/main" val="4204243515"/>
                  </a:ext>
                </a:extLst>
              </a:tr>
              <a:tr h="581028">
                <a:tc>
                  <a:txBody>
                    <a:bodyPr/>
                    <a:lstStyle/>
                    <a:p>
                      <a:pPr algn="ctr" fontAlgn="ctr"/>
                      <a:r>
                        <a:rPr lang="zh-TW" altLang="en-US" sz="1400" b="1" u="none" strike="noStrike" dirty="0">
                          <a:solidFill>
                            <a:schemeClr val="bg1"/>
                          </a:solidFill>
                          <a:effectLst/>
                        </a:rPr>
                        <a:t>有效性</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algn="l" fontAlgn="ctr"/>
                      <a:r>
                        <a:rPr lang="zh-TW" altLang="en-US" sz="1400" b="0" u="none" strike="noStrike" dirty="0">
                          <a:effectLst/>
                        </a:rPr>
                        <a:t>如果產品包含虛假信息或能耗水平高於公佈的水平，該標籤將被撤銷。</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826" marR="8826" marT="8826" marB="0" anchor="ctr"/>
                </a:tc>
                <a:extLst>
                  <a:ext uri="{0D108BD9-81ED-4DB2-BD59-A6C34878D82A}">
                    <a16:rowId xmlns:a16="http://schemas.microsoft.com/office/drawing/2014/main" val="1735409749"/>
                  </a:ext>
                </a:extLst>
              </a:tr>
              <a:tr h="1062108">
                <a:tc>
                  <a:txBody>
                    <a:bodyPr/>
                    <a:lstStyle/>
                    <a:p>
                      <a:pPr algn="ctr" fontAlgn="ctr"/>
                      <a:r>
                        <a:rPr lang="zh-TW" altLang="en-US" sz="1400" b="1" u="none" strike="noStrike" dirty="0">
                          <a:solidFill>
                            <a:schemeClr val="bg1"/>
                          </a:solidFill>
                          <a:effectLst/>
                        </a:rPr>
                        <a:t>鼓勵措施</a:t>
                      </a:r>
                      <a:endPar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826" marR="8826" marT="8826" marB="0" anchor="ctr">
                    <a:solidFill>
                      <a:srgbClr val="6EAAE0"/>
                    </a:solidFill>
                  </a:tcPr>
                </a:tc>
                <a:tc>
                  <a:txBody>
                    <a:bodyPr/>
                    <a:lstStyle/>
                    <a:p>
                      <a:pPr marL="144000" indent="-144000" algn="l" fontAlgn="ctr">
                        <a:buFont typeface="Arial" panose="020B0604020202020204" pitchFamily="34" charset="0"/>
                        <a:buChar char="•"/>
                      </a:pPr>
                      <a:r>
                        <a:rPr lang="zh-TW" altLang="en-US" sz="1400" b="0" u="none" strike="noStrike" dirty="0">
                          <a:effectLst/>
                        </a:rPr>
                        <a:t>貼有能源標籤的產品沒有更好的優惠措施。</a:t>
                      </a:r>
                      <a:endParaRPr lang="en-US" altLang="zh-TW" sz="1400" b="0" u="none" strike="noStrike" dirty="0">
                        <a:effectLst/>
                      </a:endParaRPr>
                    </a:p>
                    <a:p>
                      <a:pPr marL="144000" indent="-144000" algn="l" fontAlgn="ctr">
                        <a:buFont typeface="Arial" panose="020B0604020202020204" pitchFamily="34" charset="0"/>
                        <a:buChar char="•"/>
                      </a:pPr>
                      <a:r>
                        <a:rPr lang="zh-TW" altLang="en-US" sz="1400" b="0" u="none" strike="noStrike" dirty="0">
                          <a:effectLst/>
                        </a:rPr>
                        <a:t>產品的能源消耗水平發生任何變化時必須重新貼上標籤。</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826" marR="8826" marT="8826" marB="0" anchor="ctr"/>
                </a:tc>
                <a:extLst>
                  <a:ext uri="{0D108BD9-81ED-4DB2-BD59-A6C34878D82A}">
                    <a16:rowId xmlns:a16="http://schemas.microsoft.com/office/drawing/2014/main" val="2410717869"/>
                  </a:ext>
                </a:extLst>
              </a:tr>
            </a:tbl>
          </a:graphicData>
        </a:graphic>
      </p:graphicFrame>
      <p:grpSp>
        <p:nvGrpSpPr>
          <p:cNvPr id="78" name="群組 77">
            <a:extLst>
              <a:ext uri="{FF2B5EF4-FFF2-40B4-BE49-F238E27FC236}">
                <a16:creationId xmlns:a16="http://schemas.microsoft.com/office/drawing/2014/main" id="{AEEB973A-6B29-BE37-8EE3-0DB98B152EED}"/>
              </a:ext>
            </a:extLst>
          </p:cNvPr>
          <p:cNvGrpSpPr/>
          <p:nvPr/>
        </p:nvGrpSpPr>
        <p:grpSpPr>
          <a:xfrm>
            <a:off x="3910198" y="2359457"/>
            <a:ext cx="1652020" cy="1544189"/>
            <a:chOff x="3917286" y="2355916"/>
            <a:chExt cx="1652020" cy="1544189"/>
          </a:xfrm>
        </p:grpSpPr>
        <p:sp>
          <p:nvSpPr>
            <p:cNvPr id="79" name="Rectangle 22">
              <a:extLst>
                <a:ext uri="{FF2B5EF4-FFF2-40B4-BE49-F238E27FC236}">
                  <a16:creationId xmlns:a16="http://schemas.microsoft.com/office/drawing/2014/main" id="{380CC9A8-E4E3-D2F4-1802-2A49666F8188}"/>
                </a:ext>
              </a:extLst>
            </p:cNvPr>
            <p:cNvSpPr>
              <a:spLocks/>
            </p:cNvSpPr>
            <p:nvPr/>
          </p:nvSpPr>
          <p:spPr bwMode="auto">
            <a:xfrm>
              <a:off x="3917286" y="2355916"/>
              <a:ext cx="1652020" cy="1544189"/>
            </a:xfrm>
            <a:prstGeom prst="rect">
              <a:avLst/>
            </a:prstGeom>
            <a:solidFill>
              <a:srgbClr val="6EAAE0"/>
            </a:solidFill>
            <a:ln>
              <a:noFill/>
            </a:ln>
            <a:extLst>
              <a:ext uri="{91240B29-F687-4F45-9708-019B960494DF}">
                <a14:hiddenLine xmlns:a14="http://schemas.microsoft.com/office/drawing/2010/main" w="9525">
                  <a:solidFill>
                    <a:schemeClr val="accent2"/>
                  </a:solidFill>
                  <a:bevel/>
                  <a:headEnd/>
                  <a:tailEnd/>
                </a14:hiddenLine>
              </a:ext>
            </a:extLst>
          </p:spPr>
          <p:txBody>
            <a:bodyPr lIns="182880" tIns="91440" rIns="91436" bIns="182880" anchor="b"/>
            <a:lstStyle>
              <a:lvl1pPr>
                <a:lnSpc>
                  <a:spcPct val="90000"/>
                </a:lnSpc>
                <a:spcBef>
                  <a:spcPct val="20000"/>
                </a:spcBef>
                <a:buClr>
                  <a:srgbClr val="92D050"/>
                </a:buClr>
                <a:buSzPct val="120000"/>
                <a:buFont typeface="Arial" panose="020B0604020202020204" pitchFamily="34" charset="0"/>
                <a:buChar char="•"/>
                <a:defRPr sz="4400">
                  <a:solidFill>
                    <a:schemeClr val="bg1"/>
                  </a:solidFill>
                  <a:latin typeface="Segoe UI" panose="020B0502040204020203" pitchFamily="34" charset="0"/>
                  <a:cs typeface="Segoe UI" panose="020B0502040204020203" pitchFamily="34" charset="0"/>
                  <a:sym typeface="Segoe UI" panose="020B0502040204020203" pitchFamily="34" charset="0"/>
                </a:defRPr>
              </a:lvl1pPr>
              <a:lvl2pPr marL="742950" indent="-285750">
                <a:lnSpc>
                  <a:spcPct val="90000"/>
                </a:lnSpc>
                <a:spcBef>
                  <a:spcPct val="20000"/>
                </a:spcBef>
                <a:buClr>
                  <a:srgbClr val="92D050"/>
                </a:buClr>
                <a:buSzPct val="120000"/>
                <a:buFont typeface="Arial" panose="020B0604020202020204" pitchFamily="34" charset="0"/>
                <a:buChar char="•"/>
                <a:defRPr sz="4000">
                  <a:solidFill>
                    <a:schemeClr val="bg1"/>
                  </a:solidFill>
                  <a:latin typeface="Segoe UI" panose="020B0502040204020203" pitchFamily="34" charset="0"/>
                  <a:cs typeface="Segoe UI" panose="020B0502040204020203" pitchFamily="34" charset="0"/>
                  <a:sym typeface="Segoe UI" panose="020B0502040204020203" pitchFamily="34" charset="0"/>
                </a:defRPr>
              </a:lvl2pPr>
              <a:lvl3pPr marL="1143000" indent="-228600">
                <a:lnSpc>
                  <a:spcPct val="90000"/>
                </a:lnSpc>
                <a:spcBef>
                  <a:spcPct val="20000"/>
                </a:spcBef>
                <a:buClr>
                  <a:srgbClr val="92D050"/>
                </a:buClr>
                <a:buSzPct val="120000"/>
                <a:buFont typeface="Arial" panose="020B0604020202020204" pitchFamily="34" charset="0"/>
                <a:buChar char="•"/>
                <a:defRPr sz="3600">
                  <a:solidFill>
                    <a:schemeClr val="bg1"/>
                  </a:solidFill>
                  <a:latin typeface="Segoe UI" panose="020B0502040204020203" pitchFamily="34" charset="0"/>
                  <a:cs typeface="Segoe UI" panose="020B0502040204020203" pitchFamily="34" charset="0"/>
                  <a:sym typeface="Segoe UI" panose="020B0502040204020203" pitchFamily="34" charset="0"/>
                </a:defRPr>
              </a:lvl3pPr>
              <a:lvl4pPr marL="16002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4pPr>
              <a:lvl5pPr marL="2057400" indent="-228600">
                <a:lnSpc>
                  <a:spcPct val="90000"/>
                </a:lnSpc>
                <a:spcBef>
                  <a:spcPct val="20000"/>
                </a:spcBef>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5pPr>
              <a:lvl6pPr marL="25146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6pPr>
              <a:lvl7pPr marL="29718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7pPr>
              <a:lvl8pPr marL="34290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8pPr>
              <a:lvl9pPr marL="3886200" indent="-228600" defTabSz="1219200" eaLnBrk="0" fontAlgn="base" hangingPunct="0">
                <a:lnSpc>
                  <a:spcPct val="90000"/>
                </a:lnSpc>
                <a:spcBef>
                  <a:spcPct val="20000"/>
                </a:spcBef>
                <a:spcAft>
                  <a:spcPct val="0"/>
                </a:spcAft>
                <a:buClr>
                  <a:srgbClr val="92D050"/>
                </a:buClr>
                <a:buSzPct val="120000"/>
                <a:buFont typeface="Arial" panose="020B0604020202020204" pitchFamily="34" charset="0"/>
                <a:buChar char="•"/>
                <a:defRPr sz="3200">
                  <a:solidFill>
                    <a:schemeClr val="bg1"/>
                  </a:solidFill>
                  <a:latin typeface="Segoe UI" panose="020B0502040204020203" pitchFamily="34" charset="0"/>
                  <a:cs typeface="Segoe UI" panose="020B0502040204020203" pitchFamily="34" charset="0"/>
                  <a:sym typeface="Segoe UI" panose="020B0502040204020203" pitchFamily="34" charset="0"/>
                </a:defRPr>
              </a:lvl9pPr>
            </a:lstStyle>
            <a:p>
              <a:pPr algn="ctr">
                <a:buNone/>
              </a:pPr>
              <a:r>
                <a:rPr lang="zh-TW" altLang="zh-TW" sz="1800" b="1" kern="0" dirty="0">
                  <a:effectLst/>
                  <a:latin typeface="微軟正黑體" panose="020B0604030504040204" pitchFamily="34" charset="-120"/>
                  <a:ea typeface="微軟正黑體" panose="020B0604030504040204" pitchFamily="34" charset="-120"/>
                  <a:cs typeface="新細明體" panose="02020500000000000000" pitchFamily="18" charset="-120"/>
                </a:rPr>
                <a:t>創新</a:t>
              </a:r>
              <a:r>
                <a:rPr lang="zh-TW" altLang="en-US" sz="1800" b="1" kern="0" dirty="0">
                  <a:effectLst/>
                  <a:latin typeface="微軟正黑體" panose="020B0604030504040204" pitchFamily="34" charset="-120"/>
                  <a:ea typeface="微軟正黑體" panose="020B0604030504040204" pitchFamily="34" charset="-120"/>
                  <a:cs typeface="新細明體" panose="02020500000000000000" pitchFamily="18" charset="-120"/>
                </a:rPr>
                <a:t>發展戰略</a:t>
              </a:r>
              <a:endParaRPr lang="zh-TW" altLang="en-US" sz="1800" b="1"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0" name="Freeform: Shape 150">
              <a:extLst>
                <a:ext uri="{FF2B5EF4-FFF2-40B4-BE49-F238E27FC236}">
                  <a16:creationId xmlns:a16="http://schemas.microsoft.com/office/drawing/2014/main" id="{13611C2A-8F6A-59AE-E806-5CCBD55124B5}"/>
                </a:ext>
              </a:extLst>
            </p:cNvPr>
            <p:cNvSpPr/>
            <p:nvPr/>
          </p:nvSpPr>
          <p:spPr>
            <a:xfrm>
              <a:off x="4314258" y="2475196"/>
              <a:ext cx="850209" cy="901489"/>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chemeClr val="bg1"/>
            </a:solidFill>
            <a:ln w="4596" cap="flat">
              <a:noFill/>
              <a:prstDash val="solid"/>
              <a:miter/>
            </a:ln>
          </p:spPr>
          <p:txBody>
            <a:bodyPr rtlCol="0" anchor="ctr"/>
            <a:lstStyle/>
            <a:p>
              <a:endParaRPr lang="en-US"/>
            </a:p>
          </p:txBody>
        </p:sp>
      </p:grpSp>
      <p:grpSp>
        <p:nvGrpSpPr>
          <p:cNvPr id="93" name="群組 92">
            <a:extLst>
              <a:ext uri="{FF2B5EF4-FFF2-40B4-BE49-F238E27FC236}">
                <a16:creationId xmlns:a16="http://schemas.microsoft.com/office/drawing/2014/main" id="{67C81E69-4AAB-CE7A-E4BE-5A2ECE251BBD}"/>
              </a:ext>
            </a:extLst>
          </p:cNvPr>
          <p:cNvGrpSpPr/>
          <p:nvPr/>
        </p:nvGrpSpPr>
        <p:grpSpPr>
          <a:xfrm>
            <a:off x="5745505" y="1758880"/>
            <a:ext cx="6569022" cy="3925424"/>
            <a:chOff x="5199041" y="675933"/>
            <a:chExt cx="6992959" cy="4178754"/>
          </a:xfrm>
        </p:grpSpPr>
        <p:grpSp>
          <p:nvGrpSpPr>
            <p:cNvPr id="94" name="群組 93">
              <a:extLst>
                <a:ext uri="{FF2B5EF4-FFF2-40B4-BE49-F238E27FC236}">
                  <a16:creationId xmlns:a16="http://schemas.microsoft.com/office/drawing/2014/main" id="{D4D33B01-B121-DE4E-1D06-E1956BCF5EF0}"/>
                </a:ext>
              </a:extLst>
            </p:cNvPr>
            <p:cNvGrpSpPr/>
            <p:nvPr/>
          </p:nvGrpSpPr>
          <p:grpSpPr>
            <a:xfrm>
              <a:off x="5660201" y="675933"/>
              <a:ext cx="6531799" cy="4178754"/>
              <a:chOff x="5660201" y="675933"/>
              <a:chExt cx="6531799" cy="4178754"/>
            </a:xfrm>
          </p:grpSpPr>
          <p:graphicFrame>
            <p:nvGraphicFramePr>
              <p:cNvPr id="96" name="圖表 95">
                <a:extLst>
                  <a:ext uri="{FF2B5EF4-FFF2-40B4-BE49-F238E27FC236}">
                    <a16:creationId xmlns:a16="http://schemas.microsoft.com/office/drawing/2014/main" id="{A7BF1EFF-27B5-BEC8-A086-23FC06803158}"/>
                  </a:ext>
                </a:extLst>
              </p:cNvPr>
              <p:cNvGraphicFramePr/>
              <p:nvPr>
                <p:extLst>
                  <p:ext uri="{D42A27DB-BD31-4B8C-83A1-F6EECF244321}">
                    <p14:modId xmlns:p14="http://schemas.microsoft.com/office/powerpoint/2010/main" val="3337021882"/>
                  </p:ext>
                </p:extLst>
              </p:nvPr>
            </p:nvGraphicFramePr>
            <p:xfrm>
              <a:off x="6358913" y="829821"/>
              <a:ext cx="4947955" cy="3840986"/>
            </p:xfrm>
            <a:graphic>
              <a:graphicData uri="http://schemas.openxmlformats.org/drawingml/2006/chart">
                <c:chart xmlns:c="http://schemas.openxmlformats.org/drawingml/2006/chart" xmlns:r="http://schemas.openxmlformats.org/officeDocument/2006/relationships" r:id="rId8"/>
              </a:graphicData>
            </a:graphic>
          </p:graphicFrame>
          <p:sp>
            <p:nvSpPr>
              <p:cNvPr id="97" name="文字方塊 96">
                <a:extLst>
                  <a:ext uri="{FF2B5EF4-FFF2-40B4-BE49-F238E27FC236}">
                    <a16:creationId xmlns:a16="http://schemas.microsoft.com/office/drawing/2014/main" id="{5AF3C3DF-8C02-8815-2BCA-7ED6B5DE5F9D}"/>
                  </a:ext>
                </a:extLst>
              </p:cNvPr>
              <p:cNvSpPr txBox="1"/>
              <p:nvPr/>
            </p:nvSpPr>
            <p:spPr>
              <a:xfrm>
                <a:off x="7386728" y="2267597"/>
                <a:ext cx="2846462" cy="753570"/>
              </a:xfrm>
              <a:prstGeom prst="rect">
                <a:avLst/>
              </a:prstGeom>
              <a:noFill/>
            </p:spPr>
            <p:txBody>
              <a:bodyPr wrap="square">
                <a:spAutoFit/>
              </a:bodyPr>
              <a:lstStyle/>
              <a:p>
                <a:pPr algn="ctr" fontAlgn="ctr"/>
                <a:r>
                  <a:rPr lang="zh-TW" altLang="zh-TW" sz="20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至</a:t>
                </a:r>
                <a:r>
                  <a:rPr lang="en-US" altLang="zh-TW" sz="20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2030</a:t>
                </a:r>
                <a:r>
                  <a:rPr lang="zh-TW" altLang="zh-TW" sz="20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年</a:t>
                </a:r>
                <a:endParaRPr lang="en-US" altLang="zh-TW" sz="20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endParaRPr>
              </a:p>
              <a:p>
                <a:pPr algn="ctr" fontAlgn="ctr"/>
                <a:r>
                  <a:rPr lang="zh-TW" altLang="zh-TW" sz="20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科技與創新</a:t>
                </a:r>
                <a:r>
                  <a:rPr lang="zh-TW" altLang="en-US" sz="20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發展戰略</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p:txBody>
          </p:sp>
          <p:sp>
            <p:nvSpPr>
              <p:cNvPr id="98" name="文字方塊 97">
                <a:extLst>
                  <a:ext uri="{FF2B5EF4-FFF2-40B4-BE49-F238E27FC236}">
                    <a16:creationId xmlns:a16="http://schemas.microsoft.com/office/drawing/2014/main" id="{0838CB4B-228C-08C1-3062-1185F1D2B4E0}"/>
                  </a:ext>
                </a:extLst>
              </p:cNvPr>
              <p:cNvSpPr txBox="1"/>
              <p:nvPr/>
            </p:nvSpPr>
            <p:spPr>
              <a:xfrm>
                <a:off x="6484252" y="675933"/>
                <a:ext cx="2490677"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資訊化和通信技術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99" name="文字方塊 98">
                <a:extLst>
                  <a:ext uri="{FF2B5EF4-FFF2-40B4-BE49-F238E27FC236}">
                    <a16:creationId xmlns:a16="http://schemas.microsoft.com/office/drawing/2014/main" id="{A9865220-6505-C00B-A1C3-4B5B351311E2}"/>
                  </a:ext>
                </a:extLst>
              </p:cNvPr>
              <p:cNvSpPr txBox="1"/>
              <p:nvPr/>
            </p:nvSpPr>
            <p:spPr>
              <a:xfrm>
                <a:off x="5890697" y="1420770"/>
                <a:ext cx="1565644" cy="338554"/>
              </a:xfrm>
              <a:prstGeom prst="rect">
                <a:avLst/>
              </a:prstGeom>
              <a:noFill/>
            </p:spPr>
            <p:txBody>
              <a:bodyPr wrap="square">
                <a:spAutoFit/>
              </a:bodyPr>
              <a:lstStyle/>
              <a:p>
                <a:pPr algn="r" fontAlgn="ctr"/>
                <a:r>
                  <a:rPr lang="zh-TW" altLang="zh-TW" sz="1600" u="none" strike="noStrike" dirty="0">
                    <a:effectLst/>
                    <a:latin typeface="微軟正黑體" panose="020B0604030504040204" pitchFamily="34" charset="-120"/>
                    <a:ea typeface="微軟正黑體" panose="020B0604030504040204" pitchFamily="34" charset="-120"/>
                  </a:rPr>
                  <a:t>生物技術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0" name="文字方塊 99">
                <a:extLst>
                  <a:ext uri="{FF2B5EF4-FFF2-40B4-BE49-F238E27FC236}">
                    <a16:creationId xmlns:a16="http://schemas.microsoft.com/office/drawing/2014/main" id="{40F996DA-2D93-CB85-B331-EB6693E4F505}"/>
                  </a:ext>
                </a:extLst>
              </p:cNvPr>
              <p:cNvSpPr txBox="1"/>
              <p:nvPr/>
            </p:nvSpPr>
            <p:spPr>
              <a:xfrm>
                <a:off x="9132381" y="675933"/>
                <a:ext cx="1820826"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先進材料技術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1" name="文字方塊 100">
                <a:extLst>
                  <a:ext uri="{FF2B5EF4-FFF2-40B4-BE49-F238E27FC236}">
                    <a16:creationId xmlns:a16="http://schemas.microsoft.com/office/drawing/2014/main" id="{14BEFF10-D490-6C03-D616-904B714F0E8C}"/>
                  </a:ext>
                </a:extLst>
              </p:cNvPr>
              <p:cNvSpPr txBox="1"/>
              <p:nvPr/>
            </p:nvSpPr>
            <p:spPr>
              <a:xfrm>
                <a:off x="6365937" y="4489166"/>
                <a:ext cx="2413590"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機械製造自動化技術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2" name="文字方塊 101">
                <a:extLst>
                  <a:ext uri="{FF2B5EF4-FFF2-40B4-BE49-F238E27FC236}">
                    <a16:creationId xmlns:a16="http://schemas.microsoft.com/office/drawing/2014/main" id="{97D05436-46CC-713D-3C75-47CE3A5E7829}"/>
                  </a:ext>
                </a:extLst>
              </p:cNvPr>
              <p:cNvSpPr txBox="1"/>
              <p:nvPr/>
            </p:nvSpPr>
            <p:spPr>
              <a:xfrm>
                <a:off x="5660201" y="2546465"/>
                <a:ext cx="1411472" cy="338554"/>
              </a:xfrm>
              <a:prstGeom prst="rect">
                <a:avLst/>
              </a:prstGeom>
              <a:noFill/>
            </p:spPr>
            <p:txBody>
              <a:bodyPr wrap="square">
                <a:spAutoFit/>
              </a:bodyPr>
              <a:lstStyle/>
              <a:p>
                <a:pPr algn="r" fontAlgn="ctr"/>
                <a:r>
                  <a:rPr lang="zh-TW" altLang="zh-TW" sz="1600" u="none" strike="noStrike" dirty="0">
                    <a:effectLst/>
                    <a:latin typeface="微軟正黑體" panose="020B0604030504040204" pitchFamily="34" charset="-120"/>
                    <a:ea typeface="微軟正黑體" panose="020B0604030504040204" pitchFamily="34" charset="-120"/>
                  </a:rPr>
                  <a:t>海洋技術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3" name="文字方塊 102">
                <a:extLst>
                  <a:ext uri="{FF2B5EF4-FFF2-40B4-BE49-F238E27FC236}">
                    <a16:creationId xmlns:a16="http://schemas.microsoft.com/office/drawing/2014/main" id="{8CEF95F6-31E1-B054-F99D-62C69906C59D}"/>
                  </a:ext>
                </a:extLst>
              </p:cNvPr>
              <p:cNvSpPr txBox="1"/>
              <p:nvPr/>
            </p:nvSpPr>
            <p:spPr>
              <a:xfrm>
                <a:off x="10270644" y="1456376"/>
                <a:ext cx="1686775"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能源技術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4" name="文字方塊 103">
                <a:extLst>
                  <a:ext uri="{FF2B5EF4-FFF2-40B4-BE49-F238E27FC236}">
                    <a16:creationId xmlns:a16="http://schemas.microsoft.com/office/drawing/2014/main" id="{F6966A4D-D50F-FF66-C18B-5FB1BDEEE196}"/>
                  </a:ext>
                </a:extLst>
              </p:cNvPr>
              <p:cNvSpPr txBox="1"/>
              <p:nvPr/>
            </p:nvSpPr>
            <p:spPr>
              <a:xfrm>
                <a:off x="10658253" y="2596033"/>
                <a:ext cx="1533747"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環境技術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5" name="文字方塊 104">
                <a:extLst>
                  <a:ext uri="{FF2B5EF4-FFF2-40B4-BE49-F238E27FC236}">
                    <a16:creationId xmlns:a16="http://schemas.microsoft.com/office/drawing/2014/main" id="{7C3C8A4C-E893-5810-A155-BFFEDAA7067B}"/>
                  </a:ext>
                </a:extLst>
              </p:cNvPr>
              <p:cNvSpPr txBox="1"/>
              <p:nvPr/>
            </p:nvSpPr>
            <p:spPr>
              <a:xfrm>
                <a:off x="10191890" y="3735690"/>
                <a:ext cx="1416788"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太空技術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sp>
            <p:nvSpPr>
              <p:cNvPr id="106" name="文字方塊 105">
                <a:extLst>
                  <a:ext uri="{FF2B5EF4-FFF2-40B4-BE49-F238E27FC236}">
                    <a16:creationId xmlns:a16="http://schemas.microsoft.com/office/drawing/2014/main" id="{6B6C4DF4-19D8-FC94-E951-7056D72A667D}"/>
                  </a:ext>
                </a:extLst>
              </p:cNvPr>
              <p:cNvSpPr txBox="1"/>
              <p:nvPr/>
            </p:nvSpPr>
            <p:spPr>
              <a:xfrm>
                <a:off x="8832890" y="4516133"/>
                <a:ext cx="2850421" cy="338554"/>
              </a:xfrm>
              <a:prstGeom prst="rect">
                <a:avLst/>
              </a:prstGeom>
              <a:noFill/>
            </p:spPr>
            <p:txBody>
              <a:bodyPr wrap="square">
                <a:spAutoFit/>
              </a:bodyPr>
              <a:lstStyle/>
              <a:p>
                <a:pPr algn="l" fontAlgn="ctr"/>
                <a:r>
                  <a:rPr lang="zh-TW" altLang="zh-TW" sz="1600" u="none" strike="noStrike" dirty="0">
                    <a:effectLst/>
                    <a:latin typeface="微軟正黑體" panose="020B0604030504040204" pitchFamily="34" charset="-120"/>
                    <a:ea typeface="微軟正黑體" panose="020B0604030504040204" pitchFamily="34" charset="-120"/>
                  </a:rPr>
                  <a:t>先進智慧化的建設技術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grpSp>
        <p:sp>
          <p:nvSpPr>
            <p:cNvPr id="95" name="文字方塊 94">
              <a:extLst>
                <a:ext uri="{FF2B5EF4-FFF2-40B4-BE49-F238E27FC236}">
                  <a16:creationId xmlns:a16="http://schemas.microsoft.com/office/drawing/2014/main" id="{838FE872-6358-93AF-C178-202648EE6F46}"/>
                </a:ext>
              </a:extLst>
            </p:cNvPr>
            <p:cNvSpPr txBox="1"/>
            <p:nvPr/>
          </p:nvSpPr>
          <p:spPr>
            <a:xfrm>
              <a:off x="5199041" y="3576531"/>
              <a:ext cx="2570421" cy="338554"/>
            </a:xfrm>
            <a:prstGeom prst="rect">
              <a:avLst/>
            </a:prstGeom>
            <a:noFill/>
          </p:spPr>
          <p:txBody>
            <a:bodyPr wrap="square">
              <a:spAutoFit/>
            </a:bodyPr>
            <a:lstStyle/>
            <a:p>
              <a:pPr algn="r" fontAlgn="ctr"/>
              <a:r>
                <a:rPr lang="zh-TW" altLang="zh-TW" sz="1600" u="none" strike="noStrike" dirty="0">
                  <a:effectLst/>
                  <a:latin typeface="微軟正黑體" panose="020B0604030504040204" pitchFamily="34" charset="-120"/>
                  <a:ea typeface="微軟正黑體" panose="020B0604030504040204" pitchFamily="34" charset="-120"/>
                </a:rPr>
                <a:t>應對氣候變化的技術</a:t>
              </a:r>
              <a:endParaRPr lang="zh-TW" altLang="zh-TW" sz="1600" i="0" u="none" strike="noStrike" dirty="0">
                <a:solidFill>
                  <a:srgbClr val="333333"/>
                </a:solidFill>
                <a:effectLst/>
                <a:latin typeface="微軟正黑體" panose="020B0604030504040204" pitchFamily="34" charset="-120"/>
                <a:ea typeface="微軟正黑體" panose="020B0604030504040204" pitchFamily="34" charset="-120"/>
              </a:endParaRPr>
            </a:p>
          </p:txBody>
        </p:sp>
      </p:grpSp>
      <p:sp>
        <p:nvSpPr>
          <p:cNvPr id="107" name="投影片編號版面配置區 3">
            <a:extLst>
              <a:ext uri="{FF2B5EF4-FFF2-40B4-BE49-F238E27FC236}">
                <a16:creationId xmlns:a16="http://schemas.microsoft.com/office/drawing/2014/main" id="{AD3FA232-69AC-ACD1-906E-01E3944BDC85}"/>
              </a:ext>
            </a:extLst>
          </p:cNvPr>
          <p:cNvSpPr txBox="1">
            <a:spLocks/>
          </p:cNvSpPr>
          <p:nvPr/>
        </p:nvSpPr>
        <p:spPr>
          <a:xfrm>
            <a:off x="311184" y="6400304"/>
            <a:ext cx="773253" cy="273844"/>
          </a:xfrm>
          <a:prstGeom prst="rect">
            <a:avLst/>
          </a:prstGeom>
        </p:spPr>
        <p:txBody>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C35900-AB54-B548-BC7B-89E2AACD9446}" type="slidenum">
              <a:rPr lang="it-IT" sz="1050" smtClean="0">
                <a:solidFill>
                  <a:schemeClr val="bg1"/>
                </a:solidFill>
              </a:rPr>
              <a:pPr/>
              <a:t>9</a:t>
            </a:fld>
            <a:endParaRPr lang="it-IT" sz="1050" dirty="0">
              <a:solidFill>
                <a:schemeClr val="bg1"/>
              </a:solidFill>
            </a:endParaRPr>
          </a:p>
        </p:txBody>
      </p:sp>
    </p:spTree>
    <p:extLst>
      <p:ext uri="{BB962C8B-B14F-4D97-AF65-F5344CB8AC3E}">
        <p14:creationId xmlns:p14="http://schemas.microsoft.com/office/powerpoint/2010/main" val="35821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100000">
                                          <p:val>
                                            <p:strVal val="#ppt_x"/>
                                          </p:val>
                                        </p:tav>
                                      </p:tavLst>
                                    </p:anim>
                                    <p:anim calcmode="lin" valueType="num">
                                      <p:cBhvr>
                                        <p:cTn id="8" dur="500" fill="hold"/>
                                        <p:tgtEl>
                                          <p:spTgt spid="26"/>
                                        </p:tgtEl>
                                        <p:attrNameLst>
                                          <p:attrName>ppt_y</p:attrName>
                                        </p:attrNameLst>
                                      </p:cBhvr>
                                      <p:tavLst>
                                        <p:tav tm="0">
                                          <p:val>
                                            <p:strVal val="#ppt_y-#ppt_h/2"/>
                                          </p:val>
                                        </p:tav>
                                        <p:tav tm="100000">
                                          <p:val>
                                            <p:strVal val="#ppt_y"/>
                                          </p:val>
                                        </p:tav>
                                      </p:tavLst>
                                    </p:anim>
                                    <p:anim calcmode="lin" valueType="num">
                                      <p:cBhvr>
                                        <p:cTn id="9" dur="500" fill="hold"/>
                                        <p:tgtEl>
                                          <p:spTgt spid="26"/>
                                        </p:tgtEl>
                                        <p:attrNameLst>
                                          <p:attrName>ppt_w</p:attrName>
                                        </p:attrNameLst>
                                      </p:cBhvr>
                                      <p:tavLst>
                                        <p:tav tm="0">
                                          <p:val>
                                            <p:strVal val="#ppt_w"/>
                                          </p:val>
                                        </p:tav>
                                        <p:tav tm="100000">
                                          <p:val>
                                            <p:strVal val="#ppt_w"/>
                                          </p:val>
                                        </p:tav>
                                      </p:tavLst>
                                    </p:anim>
                                    <p:anim calcmode="lin" valueType="num">
                                      <p:cBhvr>
                                        <p:cTn id="10" dur="500" fill="hold"/>
                                        <p:tgtEl>
                                          <p:spTgt spid="2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p:tgtEl>
                                          <p:spTgt spid="25"/>
                                        </p:tgtEl>
                                        <p:attrNameLst>
                                          <p:attrName>ppt_y</p:attrName>
                                        </p:attrNameLst>
                                      </p:cBhvr>
                                      <p:tavLst>
                                        <p:tav tm="0">
                                          <p:val>
                                            <p:strVal val="#ppt_y-#ppt_h*1.125000"/>
                                          </p:val>
                                        </p:tav>
                                        <p:tav tm="100000">
                                          <p:val>
                                            <p:strVal val="#ppt_y"/>
                                          </p:val>
                                        </p:tav>
                                      </p:tavLst>
                                    </p:anim>
                                    <p:animEffect transition="in" filter="wipe(down)">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ppt_h/2"/>
                                          </p:val>
                                        </p:tav>
                                        <p:tav tm="100000">
                                          <p:val>
                                            <p:strVal val="#ppt_y"/>
                                          </p:val>
                                        </p:tav>
                                      </p:tavLst>
                                    </p:anim>
                                    <p:anim calcmode="lin" valueType="num">
                                      <p:cBhvr>
                                        <p:cTn id="22" dur="500" fill="hold"/>
                                        <p:tgtEl>
                                          <p:spTgt spid="29"/>
                                        </p:tgtEl>
                                        <p:attrNameLst>
                                          <p:attrName>ppt_w</p:attrName>
                                        </p:attrNameLst>
                                      </p:cBhvr>
                                      <p:tavLst>
                                        <p:tav tm="0">
                                          <p:val>
                                            <p:strVal val="#ppt_w"/>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childTnLst>
                                </p:cTn>
                              </p:par>
                              <p:par>
                                <p:cTn id="24" presetID="10" presetClass="exit" presetSubtype="0" fill="hold" nodeType="with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par>
                          <p:cTn id="30" fill="hold">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ppt_y</p:attrName>
                                        </p:attrNameLst>
                                      </p:cBhvr>
                                      <p:tavLst>
                                        <p:tav tm="0">
                                          <p:val>
                                            <p:strVal val="#ppt_y-#ppt_h*1.125000"/>
                                          </p:val>
                                        </p:tav>
                                        <p:tav tm="100000">
                                          <p:val>
                                            <p:strVal val="#ppt_y"/>
                                          </p:val>
                                        </p:tav>
                                      </p:tavLst>
                                    </p:anim>
                                    <p:animEffect transition="in" filter="wipe(down)">
                                      <p:cBhvr>
                                        <p:cTn id="34" dur="500"/>
                                        <p:tgtEl>
                                          <p:spTgt spid="33"/>
                                        </p:tgtEl>
                                      </p:cBhvr>
                                    </p:animEffect>
                                  </p:childTnLst>
                                </p:cTn>
                              </p:par>
                            </p:childTnLst>
                          </p:cTn>
                        </p:par>
                        <p:par>
                          <p:cTn id="35" fill="hold">
                            <p:stCondLst>
                              <p:cond delay="1000"/>
                            </p:stCondLst>
                            <p:childTnLst>
                              <p:par>
                                <p:cTn id="36" presetID="12" presetClass="entr" presetSubtype="1"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000"/>
                                        <p:tgtEl>
                                          <p:spTgt spid="32"/>
                                        </p:tgtEl>
                                        <p:attrNameLst>
                                          <p:attrName>ppt_y</p:attrName>
                                        </p:attrNameLst>
                                      </p:cBhvr>
                                      <p:tavLst>
                                        <p:tav tm="0">
                                          <p:val>
                                            <p:strVal val="#ppt_y-#ppt_h*1.125000"/>
                                          </p:val>
                                        </p:tav>
                                        <p:tav tm="100000">
                                          <p:val>
                                            <p:strVal val="#ppt_y"/>
                                          </p:val>
                                        </p:tav>
                                      </p:tavLst>
                                    </p:anim>
                                    <p:animEffect transition="in" filter="wipe(down)">
                                      <p:cBhvr>
                                        <p:cTn id="39" dur="10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ppt_x</p:attrName>
                                        </p:attrNameLst>
                                      </p:cBhvr>
                                      <p:tavLst>
                                        <p:tav tm="0">
                                          <p:val>
                                            <p:strVal val="#ppt_x"/>
                                          </p:val>
                                        </p:tav>
                                        <p:tav tm="100000">
                                          <p:val>
                                            <p:strVal val="#ppt_x"/>
                                          </p:val>
                                        </p:tav>
                                      </p:tavLst>
                                    </p:anim>
                                    <p:anim calcmode="lin" valueType="num">
                                      <p:cBhvr>
                                        <p:cTn id="45" dur="500" fill="hold"/>
                                        <p:tgtEl>
                                          <p:spTgt spid="40"/>
                                        </p:tgtEl>
                                        <p:attrNameLst>
                                          <p:attrName>ppt_y</p:attrName>
                                        </p:attrNameLst>
                                      </p:cBhvr>
                                      <p:tavLst>
                                        <p:tav tm="0">
                                          <p:val>
                                            <p:strVal val="#ppt_y-#ppt_h/2"/>
                                          </p:val>
                                        </p:tav>
                                        <p:tav tm="100000">
                                          <p:val>
                                            <p:strVal val="#ppt_y"/>
                                          </p:val>
                                        </p:tav>
                                      </p:tavLst>
                                    </p:anim>
                                    <p:anim calcmode="lin" valueType="num">
                                      <p:cBhvr>
                                        <p:cTn id="46" dur="500" fill="hold"/>
                                        <p:tgtEl>
                                          <p:spTgt spid="40"/>
                                        </p:tgtEl>
                                        <p:attrNameLst>
                                          <p:attrName>ppt_w</p:attrName>
                                        </p:attrNameLst>
                                      </p:cBhvr>
                                      <p:tavLst>
                                        <p:tav tm="0">
                                          <p:val>
                                            <p:strVal val="#ppt_w"/>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childTnLst>
                                </p:cTn>
                              </p:par>
                              <p:par>
                                <p:cTn id="48" presetID="10" presetClass="exit" presetSubtype="0" fill="hold"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childTnLst>
                          </p:cTn>
                        </p:par>
                        <p:par>
                          <p:cTn id="57" fill="hold">
                            <p:stCondLst>
                              <p:cond delay="500"/>
                            </p:stCondLst>
                            <p:childTnLst>
                              <p:par>
                                <p:cTn id="58" presetID="12" presetClass="entr" presetSubtype="1"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500"/>
                                        <p:tgtEl>
                                          <p:spTgt spid="44"/>
                                        </p:tgtEl>
                                        <p:attrNameLst>
                                          <p:attrName>ppt_y</p:attrName>
                                        </p:attrNameLst>
                                      </p:cBhvr>
                                      <p:tavLst>
                                        <p:tav tm="0">
                                          <p:val>
                                            <p:strVal val="#ppt_y-#ppt_h*1.125000"/>
                                          </p:val>
                                        </p:tav>
                                        <p:tav tm="100000">
                                          <p:val>
                                            <p:strVal val="#ppt_y"/>
                                          </p:val>
                                        </p:tav>
                                      </p:tavLst>
                                    </p:anim>
                                    <p:animEffect transition="in" filter="wipe(down)">
                                      <p:cBhvr>
                                        <p:cTn id="61" dur="500"/>
                                        <p:tgtEl>
                                          <p:spTgt spid="44"/>
                                        </p:tgtEl>
                                      </p:cBhvr>
                                    </p:animEffect>
                                  </p:childTnLst>
                                </p:cTn>
                              </p:par>
                            </p:childTnLst>
                          </p:cTn>
                        </p:par>
                        <p:par>
                          <p:cTn id="62" fill="hold">
                            <p:stCondLst>
                              <p:cond delay="1000"/>
                            </p:stCondLst>
                            <p:childTnLst>
                              <p:par>
                                <p:cTn id="63" presetID="12" presetClass="entr" presetSubtype="1"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p:tgtEl>
                                          <p:spTgt spid="43"/>
                                        </p:tgtEl>
                                        <p:attrNameLst>
                                          <p:attrName>ppt_y</p:attrName>
                                        </p:attrNameLst>
                                      </p:cBhvr>
                                      <p:tavLst>
                                        <p:tav tm="0">
                                          <p:val>
                                            <p:strVal val="#ppt_y-#ppt_h*1.125000"/>
                                          </p:val>
                                        </p:tav>
                                        <p:tav tm="100000">
                                          <p:val>
                                            <p:strVal val="#ppt_y"/>
                                          </p:val>
                                        </p:tav>
                                      </p:tavLst>
                                    </p:anim>
                                    <p:animEffect transition="in" filter="wipe(down)">
                                      <p:cBhvr>
                                        <p:cTn id="66" dur="500"/>
                                        <p:tgtEl>
                                          <p:spTgt spid="43"/>
                                        </p:tgtEl>
                                      </p:cBhvr>
                                    </p:animEffect>
                                  </p:childTnLst>
                                </p:cTn>
                              </p:par>
                            </p:childTnLst>
                          </p:cTn>
                        </p:par>
                        <p:par>
                          <p:cTn id="67" fill="hold">
                            <p:stCondLst>
                              <p:cond delay="1500"/>
                            </p:stCondLst>
                            <p:childTnLst>
                              <p:par>
                                <p:cTn id="68" presetID="12" presetClass="entr" presetSubtype="1"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p:tgtEl>
                                          <p:spTgt spid="45"/>
                                        </p:tgtEl>
                                        <p:attrNameLst>
                                          <p:attrName>ppt_y</p:attrName>
                                        </p:attrNameLst>
                                      </p:cBhvr>
                                      <p:tavLst>
                                        <p:tav tm="0">
                                          <p:val>
                                            <p:strVal val="#ppt_y-#ppt_h*1.125000"/>
                                          </p:val>
                                        </p:tav>
                                        <p:tav tm="100000">
                                          <p:val>
                                            <p:strVal val="#ppt_y"/>
                                          </p:val>
                                        </p:tav>
                                      </p:tavLst>
                                    </p:anim>
                                    <p:animEffect transition="in" filter="wipe(down)">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ppt_x</p:attrName>
                                        </p:attrNameLst>
                                      </p:cBhvr>
                                      <p:tavLst>
                                        <p:tav tm="0">
                                          <p:val>
                                            <p:strVal val="#ppt_x"/>
                                          </p:val>
                                        </p:tav>
                                        <p:tav tm="100000">
                                          <p:val>
                                            <p:strVal val="#ppt_x"/>
                                          </p:val>
                                        </p:tav>
                                      </p:tavLst>
                                    </p:anim>
                                    <p:anim calcmode="lin" valueType="num">
                                      <p:cBhvr>
                                        <p:cTn id="77" dur="500" fill="hold"/>
                                        <p:tgtEl>
                                          <p:spTgt spid="46"/>
                                        </p:tgtEl>
                                        <p:attrNameLst>
                                          <p:attrName>ppt_y</p:attrName>
                                        </p:attrNameLst>
                                      </p:cBhvr>
                                      <p:tavLst>
                                        <p:tav tm="0">
                                          <p:val>
                                            <p:strVal val="#ppt_y-#ppt_h/2"/>
                                          </p:val>
                                        </p:tav>
                                        <p:tav tm="100000">
                                          <p:val>
                                            <p:strVal val="#ppt_y"/>
                                          </p:val>
                                        </p:tav>
                                      </p:tavLst>
                                    </p:anim>
                                    <p:anim calcmode="lin" valueType="num">
                                      <p:cBhvr>
                                        <p:cTn id="78" dur="500" fill="hold"/>
                                        <p:tgtEl>
                                          <p:spTgt spid="46"/>
                                        </p:tgtEl>
                                        <p:attrNameLst>
                                          <p:attrName>ppt_w</p:attrName>
                                        </p:attrNameLst>
                                      </p:cBhvr>
                                      <p:tavLst>
                                        <p:tav tm="0">
                                          <p:val>
                                            <p:strVal val="#ppt_w"/>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childTnLst>
                                </p:cTn>
                              </p:par>
                              <p:par>
                                <p:cTn id="80" presetID="10" presetClass="exit" presetSubtype="0" fill="hold" nodeType="withEffect">
                                  <p:stCondLst>
                                    <p:cond delay="0"/>
                                  </p:stCondLst>
                                  <p:childTnLst>
                                    <p:animEffect transition="out" filter="fade">
                                      <p:cBhvr>
                                        <p:cTn id="81" dur="500"/>
                                        <p:tgtEl>
                                          <p:spTgt spid="40"/>
                                        </p:tgtEl>
                                      </p:cBhvr>
                                    </p:animEffect>
                                    <p:set>
                                      <p:cBhvr>
                                        <p:cTn id="82" dur="1" fill="hold">
                                          <p:stCondLst>
                                            <p:cond delay="499"/>
                                          </p:stCondLst>
                                        </p:cTn>
                                        <p:tgtEl>
                                          <p:spTgt spid="4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3"/>
                                        </p:tgtEl>
                                      </p:cBhvr>
                                    </p:animEffect>
                                    <p:set>
                                      <p:cBhvr>
                                        <p:cTn id="88" dur="1" fill="hold">
                                          <p:stCondLst>
                                            <p:cond delay="499"/>
                                          </p:stCondLst>
                                        </p:cTn>
                                        <p:tgtEl>
                                          <p:spTgt spid="4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5"/>
                                        </p:tgtEl>
                                      </p:cBhvr>
                                    </p:animEffect>
                                    <p:set>
                                      <p:cBhvr>
                                        <p:cTn id="91" dur="1" fill="hold">
                                          <p:stCondLst>
                                            <p:cond delay="499"/>
                                          </p:stCondLst>
                                        </p:cTn>
                                        <p:tgtEl>
                                          <p:spTgt spid="45"/>
                                        </p:tgtEl>
                                        <p:attrNameLst>
                                          <p:attrName>style.visibility</p:attrName>
                                        </p:attrNameLst>
                                      </p:cBhvr>
                                      <p:to>
                                        <p:strVal val="hidden"/>
                                      </p:to>
                                    </p:set>
                                  </p:childTnLst>
                                </p:cTn>
                              </p:par>
                            </p:childTnLst>
                          </p:cTn>
                        </p:par>
                        <p:par>
                          <p:cTn id="92" fill="hold">
                            <p:stCondLst>
                              <p:cond delay="500"/>
                            </p:stCondLst>
                            <p:childTnLst>
                              <p:par>
                                <p:cTn id="93" presetID="12" presetClass="entr" presetSubtype="1"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p:tgtEl>
                                          <p:spTgt spid="60"/>
                                        </p:tgtEl>
                                        <p:attrNameLst>
                                          <p:attrName>ppt_y</p:attrName>
                                        </p:attrNameLst>
                                      </p:cBhvr>
                                      <p:tavLst>
                                        <p:tav tm="0">
                                          <p:val>
                                            <p:strVal val="#ppt_y-#ppt_h*1.125000"/>
                                          </p:val>
                                        </p:tav>
                                        <p:tav tm="100000">
                                          <p:val>
                                            <p:strVal val="#ppt_y"/>
                                          </p:val>
                                        </p:tav>
                                      </p:tavLst>
                                    </p:anim>
                                    <p:animEffect transition="in" filter="wipe(down)">
                                      <p:cBhvr>
                                        <p:cTn id="96" dur="500"/>
                                        <p:tgtEl>
                                          <p:spTgt spid="60"/>
                                        </p:tgtEl>
                                      </p:cBhvr>
                                    </p:animEffect>
                                  </p:childTnLst>
                                </p:cTn>
                              </p:par>
                            </p:childTnLst>
                          </p:cTn>
                        </p:par>
                        <p:par>
                          <p:cTn id="97" fill="hold">
                            <p:stCondLst>
                              <p:cond delay="1000"/>
                            </p:stCondLst>
                            <p:childTnLst>
                              <p:par>
                                <p:cTn id="98" presetID="12" presetClass="entr" presetSubtype="1"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additive="base">
                                        <p:cTn id="100" dur="500"/>
                                        <p:tgtEl>
                                          <p:spTgt spid="59"/>
                                        </p:tgtEl>
                                        <p:attrNameLst>
                                          <p:attrName>ppt_y</p:attrName>
                                        </p:attrNameLst>
                                      </p:cBhvr>
                                      <p:tavLst>
                                        <p:tav tm="0">
                                          <p:val>
                                            <p:strVal val="#ppt_y-#ppt_h*1.125000"/>
                                          </p:val>
                                        </p:tav>
                                        <p:tav tm="100000">
                                          <p:val>
                                            <p:strVal val="#ppt_y"/>
                                          </p:val>
                                        </p:tav>
                                      </p:tavLst>
                                    </p:anim>
                                    <p:animEffect transition="in" filter="wipe(down)">
                                      <p:cBhvr>
                                        <p:cTn id="101" dur="500"/>
                                        <p:tgtEl>
                                          <p:spTgt spid="59"/>
                                        </p:tgtEl>
                                      </p:cBhvr>
                                    </p:animEffect>
                                  </p:childTnLst>
                                </p:cTn>
                              </p:par>
                            </p:childTnLst>
                          </p:cTn>
                        </p:par>
                        <p:par>
                          <p:cTn id="102" fill="hold">
                            <p:stCondLst>
                              <p:cond delay="1500"/>
                            </p:stCondLst>
                            <p:childTnLst>
                              <p:par>
                                <p:cTn id="103" presetID="12" presetClass="entr" presetSubtype="1" fill="hold" grpId="0" nodeType="afterEffect">
                                  <p:stCondLst>
                                    <p:cond delay="0"/>
                                  </p:stCondLst>
                                  <p:childTnLst>
                                    <p:set>
                                      <p:cBhvr>
                                        <p:cTn id="104" dur="1" fill="hold">
                                          <p:stCondLst>
                                            <p:cond delay="0"/>
                                          </p:stCondLst>
                                        </p:cTn>
                                        <p:tgtEl>
                                          <p:spTgt spid="61"/>
                                        </p:tgtEl>
                                        <p:attrNameLst>
                                          <p:attrName>style.visibility</p:attrName>
                                        </p:attrNameLst>
                                      </p:cBhvr>
                                      <p:to>
                                        <p:strVal val="visible"/>
                                      </p:to>
                                    </p:set>
                                    <p:anim calcmode="lin" valueType="num">
                                      <p:cBhvr additive="base">
                                        <p:cTn id="105" dur="500"/>
                                        <p:tgtEl>
                                          <p:spTgt spid="61"/>
                                        </p:tgtEl>
                                        <p:attrNameLst>
                                          <p:attrName>ppt_y</p:attrName>
                                        </p:attrNameLst>
                                      </p:cBhvr>
                                      <p:tavLst>
                                        <p:tav tm="0">
                                          <p:val>
                                            <p:strVal val="#ppt_y-#ppt_h*1.125000"/>
                                          </p:val>
                                        </p:tav>
                                        <p:tav tm="100000">
                                          <p:val>
                                            <p:strVal val="#ppt_y"/>
                                          </p:val>
                                        </p:tav>
                                      </p:tavLst>
                                    </p:anim>
                                    <p:animEffect transition="in" filter="wipe(down)">
                                      <p:cBhvr>
                                        <p:cTn id="106" dur="500"/>
                                        <p:tgtEl>
                                          <p:spTgt spid="61"/>
                                        </p:tgtEl>
                                      </p:cBhvr>
                                    </p:animEffect>
                                  </p:childTnLst>
                                </p:cTn>
                              </p:par>
                            </p:childTnLst>
                          </p:cTn>
                        </p:par>
                        <p:par>
                          <p:cTn id="107" fill="hold">
                            <p:stCondLst>
                              <p:cond delay="2000"/>
                            </p:stCondLst>
                            <p:childTnLst>
                              <p:par>
                                <p:cTn id="108" presetID="12" presetClass="entr" presetSubtype="1" fill="hold" nodeType="afterEffect">
                                  <p:stCondLst>
                                    <p:cond delay="0"/>
                                  </p:stCondLst>
                                  <p:childTnLst>
                                    <p:set>
                                      <p:cBhvr>
                                        <p:cTn id="109" dur="1" fill="hold">
                                          <p:stCondLst>
                                            <p:cond delay="0"/>
                                          </p:stCondLst>
                                        </p:cTn>
                                        <p:tgtEl>
                                          <p:spTgt spid="62"/>
                                        </p:tgtEl>
                                        <p:attrNameLst>
                                          <p:attrName>style.visibility</p:attrName>
                                        </p:attrNameLst>
                                      </p:cBhvr>
                                      <p:to>
                                        <p:strVal val="visible"/>
                                      </p:to>
                                    </p:set>
                                    <p:anim calcmode="lin" valueType="num">
                                      <p:cBhvr additive="base">
                                        <p:cTn id="110" dur="500"/>
                                        <p:tgtEl>
                                          <p:spTgt spid="62"/>
                                        </p:tgtEl>
                                        <p:attrNameLst>
                                          <p:attrName>ppt_y</p:attrName>
                                        </p:attrNameLst>
                                      </p:cBhvr>
                                      <p:tavLst>
                                        <p:tav tm="0">
                                          <p:val>
                                            <p:strVal val="#ppt_y-#ppt_h*1.125000"/>
                                          </p:val>
                                        </p:tav>
                                        <p:tav tm="100000">
                                          <p:val>
                                            <p:strVal val="#ppt_y"/>
                                          </p:val>
                                        </p:tav>
                                      </p:tavLst>
                                    </p:anim>
                                    <p:animEffect transition="in" filter="wipe(down)">
                                      <p:cBhvr>
                                        <p:cTn id="111" dur="500"/>
                                        <p:tgtEl>
                                          <p:spTgt spid="62"/>
                                        </p:tgtEl>
                                      </p:cBhvr>
                                    </p:animEffect>
                                  </p:childTnLst>
                                </p:cTn>
                              </p:par>
                            </p:childTnLst>
                          </p:cTn>
                        </p:par>
                      </p:childTnLst>
                    </p:cTn>
                  </p:par>
                  <p:par>
                    <p:cTn id="112" fill="hold">
                      <p:stCondLst>
                        <p:cond delay="indefinite"/>
                      </p:stCondLst>
                      <p:childTnLst>
                        <p:par>
                          <p:cTn id="113" fill="hold">
                            <p:stCondLst>
                              <p:cond delay="0"/>
                            </p:stCondLst>
                            <p:childTnLst>
                              <p:par>
                                <p:cTn id="114" presetID="17" presetClass="entr" presetSubtype="1" fill="hold" nodeType="clickEffect">
                                  <p:stCondLst>
                                    <p:cond delay="0"/>
                                  </p:stCondLst>
                                  <p:childTnLst>
                                    <p:set>
                                      <p:cBhvr>
                                        <p:cTn id="115" dur="1" fill="hold">
                                          <p:stCondLst>
                                            <p:cond delay="0"/>
                                          </p:stCondLst>
                                        </p:cTn>
                                        <p:tgtEl>
                                          <p:spTgt spid="78"/>
                                        </p:tgtEl>
                                        <p:attrNameLst>
                                          <p:attrName>style.visibility</p:attrName>
                                        </p:attrNameLst>
                                      </p:cBhvr>
                                      <p:to>
                                        <p:strVal val="visible"/>
                                      </p:to>
                                    </p:set>
                                    <p:anim calcmode="lin" valueType="num">
                                      <p:cBhvr>
                                        <p:cTn id="116" dur="500" fill="hold"/>
                                        <p:tgtEl>
                                          <p:spTgt spid="78"/>
                                        </p:tgtEl>
                                        <p:attrNameLst>
                                          <p:attrName>ppt_x</p:attrName>
                                        </p:attrNameLst>
                                      </p:cBhvr>
                                      <p:tavLst>
                                        <p:tav tm="0">
                                          <p:val>
                                            <p:strVal val="#ppt_x"/>
                                          </p:val>
                                        </p:tav>
                                        <p:tav tm="100000">
                                          <p:val>
                                            <p:strVal val="#ppt_x"/>
                                          </p:val>
                                        </p:tav>
                                      </p:tavLst>
                                    </p:anim>
                                    <p:anim calcmode="lin" valueType="num">
                                      <p:cBhvr>
                                        <p:cTn id="117" dur="500" fill="hold"/>
                                        <p:tgtEl>
                                          <p:spTgt spid="78"/>
                                        </p:tgtEl>
                                        <p:attrNameLst>
                                          <p:attrName>ppt_y</p:attrName>
                                        </p:attrNameLst>
                                      </p:cBhvr>
                                      <p:tavLst>
                                        <p:tav tm="0">
                                          <p:val>
                                            <p:strVal val="#ppt_y-#ppt_h/2"/>
                                          </p:val>
                                        </p:tav>
                                        <p:tav tm="100000">
                                          <p:val>
                                            <p:strVal val="#ppt_y"/>
                                          </p:val>
                                        </p:tav>
                                      </p:tavLst>
                                    </p:anim>
                                    <p:anim calcmode="lin" valueType="num">
                                      <p:cBhvr>
                                        <p:cTn id="118" dur="500" fill="hold"/>
                                        <p:tgtEl>
                                          <p:spTgt spid="78"/>
                                        </p:tgtEl>
                                        <p:attrNameLst>
                                          <p:attrName>ppt_w</p:attrName>
                                        </p:attrNameLst>
                                      </p:cBhvr>
                                      <p:tavLst>
                                        <p:tav tm="0">
                                          <p:val>
                                            <p:strVal val="#ppt_w"/>
                                          </p:val>
                                        </p:tav>
                                        <p:tav tm="100000">
                                          <p:val>
                                            <p:strVal val="#ppt_w"/>
                                          </p:val>
                                        </p:tav>
                                      </p:tavLst>
                                    </p:anim>
                                    <p:anim calcmode="lin" valueType="num">
                                      <p:cBhvr>
                                        <p:cTn id="119" dur="500" fill="hold"/>
                                        <p:tgtEl>
                                          <p:spTgt spid="78"/>
                                        </p:tgtEl>
                                        <p:attrNameLst>
                                          <p:attrName>ppt_h</p:attrName>
                                        </p:attrNameLst>
                                      </p:cBhvr>
                                      <p:tavLst>
                                        <p:tav tm="0">
                                          <p:val>
                                            <p:fltVal val="0"/>
                                          </p:val>
                                        </p:tav>
                                        <p:tav tm="100000">
                                          <p:val>
                                            <p:strVal val="#ppt_h"/>
                                          </p:val>
                                        </p:tav>
                                      </p:tavLst>
                                    </p:anim>
                                  </p:childTnLst>
                                </p:cTn>
                              </p:par>
                              <p:par>
                                <p:cTn id="120" presetID="10" presetClass="exit" presetSubtype="0" fill="hold" nodeType="withEffect">
                                  <p:stCondLst>
                                    <p:cond delay="0"/>
                                  </p:stCondLst>
                                  <p:childTnLst>
                                    <p:animEffect transition="out" filter="fade">
                                      <p:cBhvr>
                                        <p:cTn id="121" dur="500"/>
                                        <p:tgtEl>
                                          <p:spTgt spid="46"/>
                                        </p:tgtEl>
                                      </p:cBhvr>
                                    </p:animEffect>
                                    <p:set>
                                      <p:cBhvr>
                                        <p:cTn id="122" dur="1" fill="hold">
                                          <p:stCondLst>
                                            <p:cond delay="499"/>
                                          </p:stCondLst>
                                        </p:cTn>
                                        <p:tgtEl>
                                          <p:spTgt spid="4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60"/>
                                        </p:tgtEl>
                                      </p:cBhvr>
                                    </p:animEffect>
                                    <p:set>
                                      <p:cBhvr>
                                        <p:cTn id="125" dur="1" fill="hold">
                                          <p:stCondLst>
                                            <p:cond delay="499"/>
                                          </p:stCondLst>
                                        </p:cTn>
                                        <p:tgtEl>
                                          <p:spTgt spid="60"/>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59"/>
                                        </p:tgtEl>
                                      </p:cBhvr>
                                    </p:animEffect>
                                    <p:set>
                                      <p:cBhvr>
                                        <p:cTn id="128" dur="1" fill="hold">
                                          <p:stCondLst>
                                            <p:cond delay="499"/>
                                          </p:stCondLst>
                                        </p:cTn>
                                        <p:tgtEl>
                                          <p:spTgt spid="5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61"/>
                                        </p:tgtEl>
                                      </p:cBhvr>
                                    </p:animEffect>
                                    <p:set>
                                      <p:cBhvr>
                                        <p:cTn id="131" dur="1" fill="hold">
                                          <p:stCondLst>
                                            <p:cond delay="499"/>
                                          </p:stCondLst>
                                        </p:cTn>
                                        <p:tgtEl>
                                          <p:spTgt spid="6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62"/>
                                        </p:tgtEl>
                                      </p:cBhvr>
                                    </p:animEffect>
                                    <p:set>
                                      <p:cBhvr>
                                        <p:cTn id="134" dur="1" fill="hold">
                                          <p:stCondLst>
                                            <p:cond delay="499"/>
                                          </p:stCondLst>
                                        </p:cTn>
                                        <p:tgtEl>
                                          <p:spTgt spid="62"/>
                                        </p:tgtEl>
                                        <p:attrNameLst>
                                          <p:attrName>style.visibility</p:attrName>
                                        </p:attrNameLst>
                                      </p:cBhvr>
                                      <p:to>
                                        <p:strVal val="hidden"/>
                                      </p:to>
                                    </p:set>
                                  </p:childTnLst>
                                </p:cTn>
                              </p:par>
                            </p:childTnLst>
                          </p:cTn>
                        </p:par>
                        <p:par>
                          <p:cTn id="135" fill="hold">
                            <p:stCondLst>
                              <p:cond delay="500"/>
                            </p:stCondLst>
                            <p:childTnLst>
                              <p:par>
                                <p:cTn id="136" presetID="17" presetClass="entr" presetSubtype="10" fill="hold" nodeType="afterEffect">
                                  <p:stCondLst>
                                    <p:cond delay="0"/>
                                  </p:stCondLst>
                                  <p:childTnLst>
                                    <p:set>
                                      <p:cBhvr>
                                        <p:cTn id="137" dur="1" fill="hold">
                                          <p:stCondLst>
                                            <p:cond delay="0"/>
                                          </p:stCondLst>
                                        </p:cTn>
                                        <p:tgtEl>
                                          <p:spTgt spid="93"/>
                                        </p:tgtEl>
                                        <p:attrNameLst>
                                          <p:attrName>style.visibility</p:attrName>
                                        </p:attrNameLst>
                                      </p:cBhvr>
                                      <p:to>
                                        <p:strVal val="visible"/>
                                      </p:to>
                                    </p:set>
                                    <p:anim calcmode="lin" valueType="num">
                                      <p:cBhvr>
                                        <p:cTn id="138" dur="1000" fill="hold"/>
                                        <p:tgtEl>
                                          <p:spTgt spid="93"/>
                                        </p:tgtEl>
                                        <p:attrNameLst>
                                          <p:attrName>ppt_w</p:attrName>
                                        </p:attrNameLst>
                                      </p:cBhvr>
                                      <p:tavLst>
                                        <p:tav tm="0">
                                          <p:val>
                                            <p:fltVal val="0"/>
                                          </p:val>
                                        </p:tav>
                                        <p:tav tm="100000">
                                          <p:val>
                                            <p:strVal val="#ppt_w"/>
                                          </p:val>
                                        </p:tav>
                                      </p:tavLst>
                                    </p:anim>
                                    <p:anim calcmode="lin" valueType="num">
                                      <p:cBhvr>
                                        <p:cTn id="139" dur="1000" fill="hold"/>
                                        <p:tgtEl>
                                          <p:spTgt spid="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33" grpId="0"/>
      <p:bldP spid="33" grpId="1"/>
      <p:bldP spid="44" grpId="0"/>
      <p:bldP spid="44" grpId="1"/>
      <p:bldP spid="45" grpId="0"/>
      <p:bldP spid="45" grpId="1"/>
      <p:bldP spid="60" grpId="0"/>
      <p:bldP spid="60" grpId="1"/>
      <p:bldP spid="61" grpId="0"/>
      <p:bldP spid="61" grpId="1"/>
    </p:bldLst>
  </p:timing>
</p:sld>
</file>

<file path=ppt/theme/theme1.xml><?xml version="1.0" encoding="utf-8"?>
<a:theme xmlns:a="http://schemas.openxmlformats.org/drawingml/2006/main" name="Internal background">
  <a:themeElements>
    <a:clrScheme name="Crif2015">
      <a:dk1>
        <a:srgbClr val="003B79"/>
      </a:dk1>
      <a:lt1>
        <a:sysClr val="window" lastClr="FFFFFF"/>
      </a:lt1>
      <a:dk2>
        <a:srgbClr val="EC7D11"/>
      </a:dk2>
      <a:lt2>
        <a:srgbClr val="EEECE1"/>
      </a:lt2>
      <a:accent1>
        <a:srgbClr val="003B79"/>
      </a:accent1>
      <a:accent2>
        <a:srgbClr val="EE7D11"/>
      </a:accent2>
      <a:accent3>
        <a:srgbClr val="B0CFED"/>
      </a:accent3>
      <a:accent4>
        <a:srgbClr val="D9E021"/>
      </a:accent4>
      <a:accent5>
        <a:srgbClr val="DDDDDD"/>
      </a:accent5>
      <a:accent6>
        <a:srgbClr val="FFFFFF"/>
      </a:accent6>
      <a:hlink>
        <a:srgbClr val="0000FF"/>
      </a:hlink>
      <a:folHlink>
        <a:srgbClr val="800080"/>
      </a:folHlink>
    </a:clrScheme>
    <a:fontScheme name="Crif">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Verdana"/>
            <a:cs typeface="Verdana"/>
          </a:defRPr>
        </a:defPPr>
      </a:lstStyle>
    </a:txDef>
  </a:objectDefaults>
  <a:extraClrSchemeLst/>
</a:theme>
</file>

<file path=ppt/theme/theme2.xml><?xml version="1.0" encoding="utf-8"?>
<a:theme xmlns:a="http://schemas.openxmlformats.org/drawingml/2006/main" name="自訂設計">
  <a:themeElements>
    <a:clrScheme name="自訂 綠">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b5ca3c-ba29-412d-bcc5-38227231e36f">
      <Value>6</Value>
      <Value>155</Value>
      <Value>3</Value>
      <Value>15</Value>
    </TaxCatchAll>
    <CR_InEvidenza xmlns="31a9821f-a3c3-4b7a-b65a-6038c000beae">No</CR_InEvidenza>
    <CR_Description xmlns="31a9821f-a3c3-4b7a-b65a-6038c000beae">1033,&lt;p&gt;​​PowerPoint model for presentations&lt;/p&gt;|;|1040,&lt;p&gt;Modello PowerPoint per creare una presentazione&lt;/p&gt;|;|</CR_Description>
    <CR_TypeCorporateBookTaxHTField0 xmlns="31a9821f-a3c3-4b7a-b65a-6038c000bea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65a0e03d-4f49-465e-80ca-0996671a2500</TermId>
        </TermInfo>
      </Terms>
    </CR_TypeCorporateBookTaxHTField0>
    <CR_CompaniesTaxHTField0 xmlns="31a9821f-a3c3-4b7a-b65a-6038c000beae">
      <Terms xmlns="http://schemas.microsoft.com/office/infopath/2007/PartnerControls">
        <TermInfo xmlns="http://schemas.microsoft.com/office/infopath/2007/PartnerControls">
          <TermName xmlns="http://schemas.microsoft.com/office/infopath/2007/PartnerControls">CRIBIS D＆B</TermName>
          <TermId xmlns="http://schemas.microsoft.com/office/infopath/2007/PartnerControls">58d512b1-ce64-493b-ba9a-c438b40068cc</TermId>
        </TermInfo>
      </Terms>
    </CR_CompaniesTaxHTField0>
    <CR_ClassificationTaxHTField0 xmlns="31a9821f-a3c3-4b7a-b65a-6038c000beae">
      <Terms xmlns="http://schemas.microsoft.com/office/infopath/2007/PartnerControls">
        <TermInfo xmlns="http://schemas.microsoft.com/office/infopath/2007/PartnerControls">
          <TermName xmlns="http://schemas.microsoft.com/office/infopath/2007/PartnerControls">Uso Esterno</TermName>
          <TermId xmlns="http://schemas.microsoft.com/office/infopath/2007/PartnerControls">ee9b5244-00f7-40f9-b593-8eb8add8a8b9</TermId>
        </TermInfo>
      </Terms>
    </CR_ClassificationTaxHTField0>
    <CR_LanguagesTaxHTField0 xmlns="31a9821f-a3c3-4b7a-b65a-6038c000beae">
      <Terms xmlns="http://schemas.microsoft.com/office/infopath/2007/PartnerControls">
        <TermInfo xmlns="http://schemas.microsoft.com/office/infopath/2007/PartnerControls">
          <TermName xmlns="http://schemas.microsoft.com/office/infopath/2007/PartnerControls">Inglese</TermName>
          <TermId xmlns="http://schemas.microsoft.com/office/infopath/2007/PartnerControls">02c764d1-d967-4f05-bbde-3be988529066</TermId>
        </TermInfo>
      </Terms>
    </CR_Language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Corporate Template" ma:contentTypeID="0x010100DDD941F20E3D574FBAA22D56040123AD01005DAFB352DE18A844AD02F31B8DF789AF" ma:contentTypeVersion="28" ma:contentTypeDescription="" ma:contentTypeScope="" ma:versionID="38fbb9d9bf296a6723412c3b0440db2a">
  <xsd:schema xmlns:xsd="http://www.w3.org/2001/XMLSchema" xmlns:xs="http://www.w3.org/2001/XMLSchema" xmlns:p="http://schemas.microsoft.com/office/2006/metadata/properties" xmlns:ns2="31a9821f-a3c3-4b7a-b65a-6038c000beae" xmlns:ns3="41b5ca3c-ba29-412d-bcc5-38227231e36f" targetNamespace="http://schemas.microsoft.com/office/2006/metadata/properties" ma:root="true" ma:fieldsID="2b47c727a63d43eb67ab8369acc6b596" ns2:_="" ns3:_="">
    <xsd:import namespace="31a9821f-a3c3-4b7a-b65a-6038c000beae"/>
    <xsd:import namespace="41b5ca3c-ba29-412d-bcc5-38227231e36f"/>
    <xsd:element name="properties">
      <xsd:complexType>
        <xsd:sequence>
          <xsd:element name="documentManagement">
            <xsd:complexType>
              <xsd:all>
                <xsd:element ref="ns2:CR_Description" minOccurs="0"/>
                <xsd:element ref="ns2:CR_CompaniesTaxHTField0" minOccurs="0"/>
                <xsd:element ref="ns2:CR_ClassificationTaxHTField0" minOccurs="0"/>
                <xsd:element ref="ns2:CR_LanguagesTaxHTField0" minOccurs="0"/>
                <xsd:element ref="ns3:TaxCatchAll" minOccurs="0"/>
                <xsd:element ref="ns2:CR_TypeCorporateBookTaxHTField0" minOccurs="0"/>
                <xsd:element ref="ns3:TaxCatchAllLabel" minOccurs="0"/>
                <xsd:element ref="ns2:CR_InEvidenza"/>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9821f-a3c3-4b7a-b65a-6038c000beae" elementFormDefault="qualified">
    <xsd:import namespace="http://schemas.microsoft.com/office/2006/documentManagement/types"/>
    <xsd:import namespace="http://schemas.microsoft.com/office/infopath/2007/PartnerControls"/>
    <xsd:element name="CR_Description" ma:index="2" nillable="true" ma:displayName="Description" ma:internalName="CR_Description">
      <xsd:simpleType>
        <xsd:restriction base="dms:Unknown"/>
      </xsd:simpleType>
    </xsd:element>
    <xsd:element name="CR_CompaniesTaxHTField0" ma:index="8" ma:taxonomy="true" ma:internalName="CR_CompaniesTaxHTField0" ma:taxonomyFieldName="CR_Companies" ma:displayName="Companies" ma:readOnly="false" ma:default="" ma:fieldId="{595eb9b0-168b-42a6-b759-02fde38b847a}" ma:taxonomyMulti="true" ma:sspId="b8dc9f9c-cac6-4d46-bcdb-2b31b11f0812" ma:termSetId="e001b687-8b4a-43d3-aeea-26b8c8ccc3f8" ma:anchorId="00000000-0000-0000-0000-000000000000" ma:open="false" ma:isKeyword="false">
      <xsd:complexType>
        <xsd:sequence>
          <xsd:element ref="pc:Terms" minOccurs="0" maxOccurs="1"/>
        </xsd:sequence>
      </xsd:complexType>
    </xsd:element>
    <xsd:element name="CR_ClassificationTaxHTField0" ma:index="13" nillable="true" ma:taxonomy="true" ma:internalName="CR_ClassificationTaxHTField0" ma:taxonomyFieldName="CR_Classification" ma:displayName="Classification" ma:default="" ma:fieldId="{48eb696d-8a3a-40d4-93b0-0c9adcd75fc9}" ma:sspId="b8dc9f9c-cac6-4d46-bcdb-2b31b11f0812" ma:termSetId="e8d9696b-9fe7-4317-b228-197f3680c801" ma:anchorId="00000000-0000-0000-0000-000000000000" ma:open="false" ma:isKeyword="false">
      <xsd:complexType>
        <xsd:sequence>
          <xsd:element ref="pc:Terms" minOccurs="0" maxOccurs="1"/>
        </xsd:sequence>
      </xsd:complexType>
    </xsd:element>
    <xsd:element name="CR_LanguagesTaxHTField0" ma:index="15" nillable="true" ma:taxonomy="true" ma:internalName="CR_LanguagesTaxHTField0" ma:taxonomyFieldName="CR_Languages" ma:displayName="Languages" ma:default="" ma:fieldId="{48acf108-4c13-48cb-ae18-074f1c761dab}" ma:taxonomyMulti="true" ma:sspId="b8dc9f9c-cac6-4d46-bcdb-2b31b11f0812" ma:termSetId="b24bdcae-2c93-4f25-81b7-e5b3feb6be75" ma:anchorId="00000000-0000-0000-0000-000000000000" ma:open="false" ma:isKeyword="false">
      <xsd:complexType>
        <xsd:sequence>
          <xsd:element ref="pc:Terms" minOccurs="0" maxOccurs="1"/>
        </xsd:sequence>
      </xsd:complexType>
    </xsd:element>
    <xsd:element name="CR_TypeCorporateBookTaxHTField0" ma:index="17" nillable="true" ma:taxonomy="true" ma:internalName="CR_TypeCorporateBookTaxHTField0" ma:taxonomyFieldName="CR_TypeCorporateBook" ma:displayName="Type of Corporate Template" ma:indexed="true" ma:readOnly="false" ma:default="" ma:fieldId="{75764478-7725-4e18-a1e1-3627c678ae5f}" ma:sspId="b8dc9f9c-cac6-4d46-bcdb-2b31b11f0812" ma:termSetId="6fec2584-d04f-4573-876a-d545d7f1d20c" ma:anchorId="00000000-0000-0000-0000-000000000000" ma:open="false" ma:isKeyword="false">
      <xsd:complexType>
        <xsd:sequence>
          <xsd:element ref="pc:Terms" minOccurs="0" maxOccurs="1"/>
        </xsd:sequence>
      </xsd:complexType>
    </xsd:element>
    <xsd:element name="CR_InEvidenza" ma:index="19" ma:displayName="Highlight" ma:default="No" ma:format="Dropdown" ma:internalName="CR_InEvidenza"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41b5ca3c-ba29-412d-bcc5-38227231e36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5ee184-d9de-47a9-9eab-273aa415af96}" ma:internalName="TaxCatchAll" ma:showField="CatchAllData" ma:web="31a9821f-a3c3-4b7a-b65a-6038c000beae">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6b5ee184-d9de-47a9-9eab-273aa415af96}" ma:internalName="TaxCatchAllLabel" ma:readOnly="true" ma:showField="CatchAllDataLabel" ma:web="31a9821f-a3c3-4b7a-b65a-6038c000be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E54708-2D0D-4626-903B-468C6923CEB9}">
  <ds:schemaRefs>
    <ds:schemaRef ds:uri="http://purl.org/dc/dcmitype/"/>
    <ds:schemaRef ds:uri="http://schemas.microsoft.com/office/2006/documentManagement/types"/>
    <ds:schemaRef ds:uri="41b5ca3c-ba29-412d-bcc5-38227231e36f"/>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 ds:uri="31a9821f-a3c3-4b7a-b65a-6038c000beae"/>
    <ds:schemaRef ds:uri="http://schemas.microsoft.com/office/2006/metadata/properties"/>
  </ds:schemaRefs>
</ds:datastoreItem>
</file>

<file path=customXml/itemProps2.xml><?xml version="1.0" encoding="utf-8"?>
<ds:datastoreItem xmlns:ds="http://schemas.openxmlformats.org/officeDocument/2006/customXml" ds:itemID="{0D216C90-AC6C-479A-BCB6-3E63E238C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9821f-a3c3-4b7a-b65a-6038c000beae"/>
    <ds:schemaRef ds:uri="41b5ca3c-ba29-412d-bcc5-38227231e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AE09A8-6FA0-4461-B93F-8AC292E00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12333</TotalTime>
  <Words>1661</Words>
  <Application>Microsoft Office PowerPoint</Application>
  <PresentationFormat>寬螢幕</PresentationFormat>
  <Paragraphs>372</Paragraphs>
  <Slides>20</Slides>
  <Notes>10</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20</vt:i4>
      </vt:variant>
    </vt:vector>
  </HeadingPairs>
  <TitlesOfParts>
    <vt:vector size="34" baseType="lpstr">
      <vt:lpstr>Helvetica 65 Medium</vt:lpstr>
      <vt:lpstr>Helvetica Light</vt:lpstr>
      <vt:lpstr>Helvetica Neue Medium</vt:lpstr>
      <vt:lpstr>微軟正黑體</vt:lpstr>
      <vt:lpstr>新細明體</vt:lpstr>
      <vt:lpstr>Arial</vt:lpstr>
      <vt:lpstr>Calibri</vt:lpstr>
      <vt:lpstr>Calibri Light</vt:lpstr>
      <vt:lpstr>Century Gothic</vt:lpstr>
      <vt:lpstr>Helvetica</vt:lpstr>
      <vt:lpstr>Verdana</vt:lpstr>
      <vt:lpstr>Wingdings</vt:lpstr>
      <vt:lpstr>Internal background</vt:lpstr>
      <vt:lpstr>自訂設計</vt:lpstr>
      <vt:lpstr>全球ESG國際發展趨勢 東南亞主要國家ESG政策發展與台灣商機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THANK YOU</vt:lpstr>
    </vt:vector>
  </TitlesOfParts>
  <Company>Crif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Vincenzi Federica</dc:creator>
  <cp:lastModifiedBy>蔡金坤 商研院</cp:lastModifiedBy>
  <cp:revision>732</cp:revision>
  <cp:lastPrinted>2023-07-19T09:20:36Z</cp:lastPrinted>
  <dcterms:created xsi:type="dcterms:W3CDTF">2016-09-20T16:45:08Z</dcterms:created>
  <dcterms:modified xsi:type="dcterms:W3CDTF">2023-07-21T12:23:20Z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0x010100DDD941F20E3D574FBAA22D56040123AD01005DAFB352DE18A844AD02F31B8DF789AF</vt:lpwstr>
  </property>
  <property fmtid="{D5CDD505-2E9C-101B-9397-08002B2CF9AE}" pid="3" name="CR_TypeCorporateBook">
    <vt:lpwstr>155;#Presentation|65a0e03d-4f49-465e-80ca-0996671a2500</vt:lpwstr>
  </property>
  <property fmtid="{D5CDD505-2E9C-101B-9397-08002B2CF9AE}" pid="4" name="CR_Languages">
    <vt:lpwstr>15;#Inglese|02c764d1-d967-4f05-bbde-3be988529066</vt:lpwstr>
  </property>
  <property fmtid="{D5CDD505-2E9C-101B-9397-08002B2CF9AE}" pid="5" name="CR_Classification">
    <vt:lpwstr>6;#Uso Esterno|ee9b5244-00f7-40f9-b593-8eb8add8a8b9</vt:lpwstr>
  </property>
  <property fmtid="{D5CDD505-2E9C-101B-9397-08002B2CF9AE}" pid="6" name="CR_Companies">
    <vt:lpwstr>3;#CRIBIS D＆B|58d512b1-ce64-493b-ba9a-c438b40068cc</vt:lpwstr>
  </property>
</Properties>
</file>